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Nuni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D5671C0-B155-4661-A999-A3C20E29FFE1}">
  <a:tblStyle styleId="{2D5671C0-B155-4661-A999-A3C20E29FFE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226E292E-BE26-415F-ADE5-1568FD9D301B}" styleName="Table_1">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bold.fntdata"/><Relationship Id="rId25" Type="http://schemas.openxmlformats.org/officeDocument/2006/relationships/font" Target="fonts/Nunito-regular.fntdata"/><Relationship Id="rId28" Type="http://schemas.openxmlformats.org/officeDocument/2006/relationships/font" Target="fonts/Nunito-boldItalic.fntdata"/><Relationship Id="rId27" Type="http://schemas.openxmlformats.org/officeDocument/2006/relationships/font" Target="fonts/Nuni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apcentral.collegeboard.org/pdf/ap-csp-student-task-directions.pdf?course=ap-computer-science-principles"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e0oJTp9nIkyDVR8_TdL3GEWWZJ9yVLsNZJNUhGlmS8c/edit"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presentation/d/1iZ_B-QKzcGDqOKJpu6gBeY2CTDTSSvrLPBUj2gyeJfU/edit?usp=sharing"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IQJIz--ZW9FIAGbne5y2jKRMm0Frjz9GrJKfLig08Tc/edit"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presentation/d/1yHx42yEaUzLurEuBOzQWvb0KS3oBsM7xhDh2lETod3M/edit#slide=id.g35d7cec34_8285"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d83efcdce9_0_42: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d83efcdce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Create Task Student Handouts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bb36aef750_0_11: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bb36aef75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d825752df7_1_41: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d825752df7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When you are finished, you can use your answer from this prompt to help you with your answer to </a:t>
            </a:r>
            <a:r>
              <a:rPr lang="en" u="sng">
                <a:solidFill>
                  <a:srgbClr val="3D4594"/>
                </a:solidFill>
                <a:hlinkClick r:id="rId2">
                  <a:extLst>
                    <a:ext uri="{A12FA001-AC4F-418D-AE19-62706E023703}">
                      <ahyp:hlinkClr val="tx"/>
                    </a:ext>
                  </a:extLst>
                </a:hlinkClick>
              </a:rPr>
              <a:t>2.5 Reflection question #1.</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d825752df7_1_59: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d825752df7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Click here for additional sentence deconstruction slides and examples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7b1ab1dd0c_0_15: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7b1ab1dd0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Additional sentence starters and supports:</a:t>
            </a:r>
            <a:endParaRPr/>
          </a:p>
          <a:p>
            <a:pPr indent="0" lvl="0" marL="0" rtl="0" algn="l">
              <a:spcBef>
                <a:spcPts val="0"/>
              </a:spcBef>
              <a:spcAft>
                <a:spcPts val="0"/>
              </a:spcAft>
              <a:buClr>
                <a:schemeClr val="dk1"/>
              </a:buClr>
              <a:buSzPts val="1100"/>
              <a:buFont typeface="Arial"/>
              <a:buNone/>
            </a:pPr>
            <a:r>
              <a:rPr b="1" lang="en" sz="1000">
                <a:solidFill>
                  <a:srgbClr val="444444"/>
                </a:solidFill>
              </a:rPr>
              <a:t>The first thing that we did to create the I Have a Dream app was…</a:t>
            </a:r>
            <a:endParaRPr b="1" sz="1000">
              <a:solidFill>
                <a:srgbClr val="444444"/>
              </a:solidFill>
            </a:endParaRPr>
          </a:p>
          <a:p>
            <a:pPr indent="0" lvl="0" marL="0" rtl="0" algn="l">
              <a:spcBef>
                <a:spcPts val="0"/>
              </a:spcBef>
              <a:spcAft>
                <a:spcPts val="0"/>
              </a:spcAft>
              <a:buClr>
                <a:schemeClr val="dk1"/>
              </a:buClr>
              <a:buSzPts val="1100"/>
              <a:buFont typeface="Arial"/>
              <a:buNone/>
            </a:pPr>
            <a:r>
              <a:t/>
            </a:r>
            <a:endParaRPr b="1" sz="1000">
              <a:solidFill>
                <a:srgbClr val="444444"/>
              </a:solidFill>
            </a:endParaRPr>
          </a:p>
          <a:p>
            <a:pPr indent="0" lvl="0" marL="0" rtl="0" algn="l">
              <a:spcBef>
                <a:spcPts val="0"/>
              </a:spcBef>
              <a:spcAft>
                <a:spcPts val="0"/>
              </a:spcAft>
              <a:buClr>
                <a:schemeClr val="dk1"/>
              </a:buClr>
              <a:buSzPts val="1100"/>
              <a:buFont typeface="Arial"/>
              <a:buNone/>
            </a:pPr>
            <a:r>
              <a:rPr b="1" lang="en" sz="1000">
                <a:solidFill>
                  <a:srgbClr val="444444"/>
                </a:solidFill>
              </a:rPr>
              <a:t>The next thing that we did was…</a:t>
            </a:r>
            <a:endParaRPr b="1" sz="1000">
              <a:solidFill>
                <a:srgbClr val="444444"/>
              </a:solidFill>
            </a:endParaRPr>
          </a:p>
          <a:p>
            <a:pPr indent="0" lvl="0" marL="0" rtl="0" algn="l">
              <a:spcBef>
                <a:spcPts val="0"/>
              </a:spcBef>
              <a:spcAft>
                <a:spcPts val="0"/>
              </a:spcAft>
              <a:buClr>
                <a:schemeClr val="dk1"/>
              </a:buClr>
              <a:buSzPts val="1100"/>
              <a:buFont typeface="Arial"/>
              <a:buNone/>
            </a:pPr>
            <a:r>
              <a:t/>
            </a:r>
            <a:endParaRPr b="1" sz="1000">
              <a:solidFill>
                <a:srgbClr val="444444"/>
              </a:solidFill>
            </a:endParaRPr>
          </a:p>
          <a:p>
            <a:pPr indent="0" lvl="0" marL="0" rtl="0" algn="l">
              <a:spcBef>
                <a:spcPts val="0"/>
              </a:spcBef>
              <a:spcAft>
                <a:spcPts val="0"/>
              </a:spcAft>
              <a:buClr>
                <a:schemeClr val="dk1"/>
              </a:buClr>
              <a:buSzPts val="1100"/>
              <a:buFont typeface="Arial"/>
              <a:buNone/>
            </a:pPr>
            <a:r>
              <a:rPr b="1" lang="en" sz="1000">
                <a:solidFill>
                  <a:srgbClr val="444444"/>
                </a:solidFill>
              </a:rPr>
              <a:t>After that we….</a:t>
            </a:r>
            <a:endParaRPr b="1" sz="1000">
              <a:solidFill>
                <a:srgbClr val="444444"/>
              </a:solidFill>
            </a:endParaRPr>
          </a:p>
          <a:p>
            <a:pPr indent="0" lvl="0" marL="0" rtl="0" algn="l">
              <a:spcBef>
                <a:spcPts val="0"/>
              </a:spcBef>
              <a:spcAft>
                <a:spcPts val="0"/>
              </a:spcAft>
              <a:buClr>
                <a:schemeClr val="dk1"/>
              </a:buClr>
              <a:buSzPts val="1100"/>
              <a:buFont typeface="Arial"/>
              <a:buNone/>
            </a:pPr>
            <a:r>
              <a:t/>
            </a:r>
            <a:endParaRPr b="1" sz="1000">
              <a:solidFill>
                <a:srgbClr val="444444"/>
              </a:solidFill>
            </a:endParaRPr>
          </a:p>
          <a:p>
            <a:pPr indent="0" lvl="0" marL="0" rtl="0" algn="l">
              <a:spcBef>
                <a:spcPts val="0"/>
              </a:spcBef>
              <a:spcAft>
                <a:spcPts val="0"/>
              </a:spcAft>
              <a:buClr>
                <a:schemeClr val="dk1"/>
              </a:buClr>
              <a:buSzPts val="1100"/>
              <a:buFont typeface="Arial"/>
              <a:buNone/>
            </a:pPr>
            <a:r>
              <a:rPr b="1" lang="en" sz="1000">
                <a:solidFill>
                  <a:srgbClr val="444444"/>
                </a:solidFill>
              </a:rPr>
              <a:t>Then we….</a:t>
            </a:r>
            <a:endParaRPr b="1" sz="1000">
              <a:solidFill>
                <a:srgbClr val="444444"/>
              </a:solidFill>
            </a:endParaRPr>
          </a:p>
          <a:p>
            <a:pPr indent="0" lvl="0" marL="0" rtl="0" algn="l">
              <a:spcBef>
                <a:spcPts val="0"/>
              </a:spcBef>
              <a:spcAft>
                <a:spcPts val="0"/>
              </a:spcAft>
              <a:buClr>
                <a:schemeClr val="dk1"/>
              </a:buClr>
              <a:buSzPts val="1100"/>
              <a:buFont typeface="Arial"/>
              <a:buNone/>
            </a:pPr>
            <a:r>
              <a:t/>
            </a:r>
            <a:endParaRPr b="1" sz="1000">
              <a:solidFill>
                <a:srgbClr val="444444"/>
              </a:solidFill>
            </a:endParaRPr>
          </a:p>
          <a:p>
            <a:pPr indent="0" lvl="0" marL="0" rtl="0" algn="l">
              <a:spcBef>
                <a:spcPts val="0"/>
              </a:spcBef>
              <a:spcAft>
                <a:spcPts val="0"/>
              </a:spcAft>
              <a:buClr>
                <a:schemeClr val="dk1"/>
              </a:buClr>
              <a:buSzPts val="1100"/>
              <a:buFont typeface="Arial"/>
              <a:buNone/>
            </a:pPr>
            <a:r>
              <a:rPr b="1" lang="en" sz="1000">
                <a:solidFill>
                  <a:srgbClr val="444444"/>
                </a:solidFill>
              </a:rPr>
              <a:t>The last step to create the I Have a Dream app was…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d9cdda8d9b_0_7: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d9cdda8d9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d9cdda8d9b_0_34: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d9cdda8d9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You can use sentence stems to help you share the differences between the two programs: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__________ and __________ are different because ____________.</a:t>
            </a:r>
            <a:endParaRPr/>
          </a:p>
          <a:p>
            <a:pPr indent="0" lvl="0" marL="0" rtl="0" algn="l">
              <a:spcBef>
                <a:spcPts val="0"/>
              </a:spcBef>
              <a:spcAft>
                <a:spcPts val="0"/>
              </a:spcAft>
              <a:buClr>
                <a:schemeClr val="dk1"/>
              </a:buClr>
              <a:buSzPts val="1100"/>
              <a:buFont typeface="Arial"/>
              <a:buNone/>
            </a:pPr>
            <a:r>
              <a:rPr lang="en"/>
              <a:t>__________ is ___________, but ___________ is ____________.</a:t>
            </a:r>
            <a:endParaRPr/>
          </a:p>
          <a:p>
            <a:pPr indent="0" lvl="0" marL="0" rtl="0" algn="l">
              <a:spcBef>
                <a:spcPts val="0"/>
              </a:spcBef>
              <a:spcAft>
                <a:spcPts val="0"/>
              </a:spcAft>
              <a:buClr>
                <a:schemeClr val="dk1"/>
              </a:buClr>
              <a:buSzPts val="1100"/>
              <a:buFont typeface="Arial"/>
              <a:buNone/>
            </a:pPr>
            <a:r>
              <a:rPr lang="en"/>
              <a:t>__________ and __________ differ because ____________.</a:t>
            </a:r>
            <a:endParaRPr/>
          </a:p>
          <a:p>
            <a:pPr indent="0" lvl="0" marL="0" rtl="0" algn="l">
              <a:spcBef>
                <a:spcPts val="0"/>
              </a:spcBef>
              <a:spcAft>
                <a:spcPts val="0"/>
              </a:spcAft>
              <a:buClr>
                <a:schemeClr val="dk1"/>
              </a:buClr>
              <a:buSzPts val="1100"/>
              <a:buFont typeface="Arial"/>
              <a:buNone/>
            </a:pPr>
            <a:r>
              <a:rPr lang="en"/>
              <a:t>__________ has/is _________, yet __________ has/is____________.</a:t>
            </a:r>
            <a:endParaRPr/>
          </a:p>
          <a:p>
            <a:pPr indent="0" lvl="0" marL="0" rtl="0" algn="l">
              <a:spcBef>
                <a:spcPts val="0"/>
              </a:spcBef>
              <a:spcAft>
                <a:spcPts val="0"/>
              </a:spcAft>
              <a:buNone/>
            </a:pPr>
            <a:r>
              <a:rPr lang="en"/>
              <a:t>_________ is ________. On the other hand, ________ is _________.</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can use these sentence stems to help you share how this is an example of data abstraction: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________________ , so _______________.</a:t>
            </a:r>
            <a:endParaRPr/>
          </a:p>
          <a:p>
            <a:pPr indent="0" lvl="0" marL="0" rtl="0" algn="l">
              <a:spcBef>
                <a:spcPts val="0"/>
              </a:spcBef>
              <a:spcAft>
                <a:spcPts val="0"/>
              </a:spcAft>
              <a:buNone/>
            </a:pPr>
            <a:r>
              <a:rPr lang="en"/>
              <a:t>________________ because _______________.</a:t>
            </a:r>
            <a:endParaRPr/>
          </a:p>
          <a:p>
            <a:pPr indent="0" lvl="0" marL="0" rtl="0" algn="l">
              <a:spcBef>
                <a:spcPts val="0"/>
              </a:spcBef>
              <a:spcAft>
                <a:spcPts val="0"/>
              </a:spcAft>
              <a:buNone/>
            </a:pPr>
            <a:r>
              <a:rPr lang="en"/>
              <a:t>Because ________________ , _______________.</a:t>
            </a:r>
            <a:endParaRPr/>
          </a:p>
          <a:p>
            <a:pPr indent="0" lvl="0" marL="0" rtl="0" algn="l">
              <a:spcBef>
                <a:spcPts val="0"/>
              </a:spcBef>
              <a:spcAft>
                <a:spcPts val="0"/>
              </a:spcAft>
              <a:buNone/>
            </a:pPr>
            <a:r>
              <a:rPr lang="en"/>
              <a:t>Since _____________, __________________</a:t>
            </a:r>
            <a:endParaRPr/>
          </a:p>
          <a:p>
            <a:pPr indent="0" lvl="0" marL="0" rtl="0" algn="l">
              <a:spcBef>
                <a:spcPts val="0"/>
              </a:spcBef>
              <a:spcAft>
                <a:spcPts val="0"/>
              </a:spcAft>
              <a:buNone/>
            </a:pPr>
            <a:r>
              <a:rPr lang="en"/>
              <a:t>________________,  therefore _______________.</a:t>
            </a:r>
            <a:endParaRPr/>
          </a:p>
          <a:p>
            <a:pPr indent="0" lvl="0" marL="0" rtl="0" algn="l">
              <a:spcBef>
                <a:spcPts val="0"/>
              </a:spcBef>
              <a:spcAft>
                <a:spcPts val="0"/>
              </a:spcAft>
              <a:buNone/>
            </a:pPr>
            <a:r>
              <a:rPr lang="en"/>
              <a:t>______________,  consequently _____________.</a:t>
            </a:r>
            <a:endParaRPr/>
          </a:p>
          <a:p>
            <a:pPr indent="0" lvl="0" marL="0" rtl="0" algn="l">
              <a:spcBef>
                <a:spcPts val="0"/>
              </a:spcBef>
              <a:spcAft>
                <a:spcPts val="0"/>
              </a:spcAft>
              <a:buNone/>
            </a:pPr>
            <a:r>
              <a:rPr lang="en"/>
              <a:t>___________ led to______________ .</a:t>
            </a:r>
            <a:endParaRPr/>
          </a:p>
          <a:p>
            <a:pPr indent="0" lvl="0" marL="0" rtl="0" algn="l">
              <a:spcBef>
                <a:spcPts val="0"/>
              </a:spcBef>
              <a:spcAft>
                <a:spcPts val="0"/>
              </a:spcAft>
              <a:buNone/>
            </a:pPr>
            <a:r>
              <a:rPr lang="en"/>
              <a:t>As a result of ____________, ______________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d9cdda8d9b_0_56: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d9cdda8d9b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When you are finished, you can use your answer from this prompt to help you with your answer to </a:t>
            </a:r>
            <a:r>
              <a:rPr lang="en" u="sng">
                <a:solidFill>
                  <a:schemeClr val="hlink"/>
                </a:solidFill>
                <a:hlinkClick r:id="rId2"/>
              </a:rPr>
              <a:t>2.9 Reflection Question #4.</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da857cd9db_0_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da857cd9d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Taken from 2.10 lecture slides:</a:t>
            </a:r>
            <a:endParaRPr/>
          </a:p>
          <a:p>
            <a:pPr indent="0" lvl="0" marL="0" rtl="0" algn="l">
              <a:spcBef>
                <a:spcPts val="0"/>
              </a:spcBef>
              <a:spcAft>
                <a:spcPts val="0"/>
              </a:spcAft>
              <a:buNone/>
            </a:pPr>
            <a:r>
              <a:rPr lang="en" u="sng">
                <a:solidFill>
                  <a:schemeClr val="hlink"/>
                </a:solidFill>
                <a:hlinkClick r:id="rId2"/>
              </a:rPr>
              <a:t>https://docs.google.com/presentation/d/1yHx42yEaUzLurEuBOzQWvb0KS3oBsM7xhDh2lETod3M/edit#slide=id.g35d7cec34_8285</a:t>
            </a:r>
            <a:r>
              <a:rPr lang="en"/>
              <a:t>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da857cd9db_0_43: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da857cd9d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b68d98377_0_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b68d983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Copy and paste the check mark. You should have one check mark in each row.</a:t>
            </a:r>
            <a:endParaRPr i="1"/>
          </a:p>
          <a:p>
            <a:pPr indent="0" lvl="0" marL="0" rtl="0" algn="l">
              <a:spcBef>
                <a:spcPts val="0"/>
              </a:spcBef>
              <a:spcAft>
                <a:spcPts val="0"/>
              </a:spcAft>
              <a:buNone/>
            </a:pPr>
            <a:r>
              <a:rPr lang="en"/>
              <a:t>This is also the</a:t>
            </a:r>
            <a:r>
              <a:rPr lang="en"/>
              <a:t> unit overview reflection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b68d98377_0_5: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b68d983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a:solidFill>
                  <a:schemeClr val="dk1"/>
                </a:solidFill>
              </a:rPr>
              <a:t>Copy and paste the check mark. You should have one check mark in each row.</a:t>
            </a:r>
            <a:endParaRPr i="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b68d98377_0_1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eb68d9837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a:solidFill>
                  <a:schemeClr val="dk1"/>
                </a:solidFill>
              </a:rPr>
              <a:t>Copy and paste the check mark. You should have one check mark in each row.</a:t>
            </a:r>
            <a:endParaRPr i="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b68d98377_0_15: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b68d9837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a:solidFill>
                  <a:schemeClr val="dk1"/>
                </a:solidFill>
              </a:rPr>
              <a:t>Copy and paste the check mark. You should have one check mark in each row.</a:t>
            </a:r>
            <a:endParaRPr i="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b68d98377_0_2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eb68d9837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a:t>Copy and paste the check mark. You should have one check mark in each row.</a:t>
            </a:r>
            <a:endParaRPr i="1"/>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af2b9397d9_0_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af2b9397d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b1d89e2bf5_0_0: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b1d89e2b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b458bf0ea4_0_12:notes"/>
          <p:cNvSpPr/>
          <p:nvPr>
            <p:ph idx="2" type="sldImg"/>
          </p:nvPr>
        </p:nvSpPr>
        <p:spPr>
          <a:xfrm>
            <a:off x="381351"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b458bf0ea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70D54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F79C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00B3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EE22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rgbClr val="FFFFFF"/>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6553032" y="4217852"/>
            <a:ext cx="2389068" cy="925737"/>
            <a:chOff x="6917201" y="0"/>
            <a:chExt cx="2227777" cy="863400"/>
          </a:xfrm>
        </p:grpSpPr>
        <p:sp>
          <p:nvSpPr>
            <p:cNvPr id="19" name="Google Shape;19;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199149" y="4055652"/>
            <a:ext cx="2795414" cy="10833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1C4587"/>
              </a:buClr>
              <a:buSzPts val="3800"/>
              <a:buNone/>
              <a:defRPr sz="3800">
                <a:solidFill>
                  <a:srgbClr val="1C4587"/>
                </a:solidFill>
              </a:defRPr>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27" name="Google Shape;27;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1C4587"/>
              </a:buClr>
              <a:buSzPts val="1600"/>
              <a:buNone/>
              <a:defRPr sz="1600">
                <a:solidFill>
                  <a:srgbClr val="1C4587"/>
                </a:solidFill>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70D549"/>
        </a:solidFill>
      </p:bgPr>
    </p:bg>
    <p:spTree>
      <p:nvGrpSpPr>
        <p:cNvPr id="28" name="Shape 28"/>
        <p:cNvGrpSpPr/>
        <p:nvPr/>
      </p:nvGrpSpPr>
      <p:grpSpPr>
        <a:xfrm>
          <a:off x="0" y="0"/>
          <a:ext cx="0" cy="0"/>
          <a:chOff x="0" y="0"/>
          <a:chExt cx="0" cy="0"/>
        </a:xfrm>
      </p:grpSpPr>
      <p:sp>
        <p:nvSpPr>
          <p:cNvPr id="29" name="Google Shape;29;p3"/>
          <p:cNvSpPr/>
          <p:nvPr/>
        </p:nvSpPr>
        <p:spPr>
          <a:xfrm flipH="1">
            <a:off x="4757100" y="2309400"/>
            <a:ext cx="4386900" cy="2834100"/>
          </a:xfrm>
          <a:prstGeom prst="rtTriangl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 name="Google Shape;30;p3"/>
          <p:cNvGrpSpPr/>
          <p:nvPr/>
        </p:nvGrpSpPr>
        <p:grpSpPr>
          <a:xfrm>
            <a:off x="5594191" y="3961115"/>
            <a:ext cx="2910145" cy="1182340"/>
            <a:chOff x="6917201" y="0"/>
            <a:chExt cx="2227777" cy="863400"/>
          </a:xfrm>
        </p:grpSpPr>
        <p:sp>
          <p:nvSpPr>
            <p:cNvPr id="31" name="Google Shape;31;p3"/>
            <p:cNvSpPr/>
            <p:nvPr/>
          </p:nvSpPr>
          <p:spPr>
            <a:xfrm>
              <a:off x="7641677"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a:off x="7279439"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a:off x="6917201"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 name="Google Shape;34;p3"/>
          <p:cNvGrpSpPr/>
          <p:nvPr/>
        </p:nvGrpSpPr>
        <p:grpSpPr>
          <a:xfrm>
            <a:off x="199149" y="2"/>
            <a:ext cx="2795414" cy="1083308"/>
            <a:chOff x="6917201" y="0"/>
            <a:chExt cx="2227777" cy="863400"/>
          </a:xfrm>
        </p:grpSpPr>
        <p:sp>
          <p:nvSpPr>
            <p:cNvPr id="35" name="Google Shape;35;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2"/>
              </a:buClr>
              <a:buSzPts val="3200"/>
              <a:buNone/>
              <a:defRPr sz="3200">
                <a:solidFill>
                  <a:schemeClr val="dk2"/>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39" name="Google Shape;39;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rgbClr val="70D549"/>
        </a:solidFill>
      </p:bgPr>
    </p:bg>
    <p:spTree>
      <p:nvGrpSpPr>
        <p:cNvPr id="40" name="Shape 40"/>
        <p:cNvGrpSpPr/>
        <p:nvPr/>
      </p:nvGrpSpPr>
      <p:grpSpPr>
        <a:xfrm>
          <a:off x="0" y="0"/>
          <a:ext cx="0" cy="0"/>
          <a:chOff x="0" y="0"/>
          <a:chExt cx="0" cy="0"/>
        </a:xfrm>
      </p:grpSpPr>
      <p:sp>
        <p:nvSpPr>
          <p:cNvPr id="41" name="Google Shape;41;p4"/>
          <p:cNvSpPr/>
          <p:nvPr/>
        </p:nvSpPr>
        <p:spPr>
          <a:xfrm flipH="1">
            <a:off x="3582600" y="1550700"/>
            <a:ext cx="5561400" cy="3592800"/>
          </a:xfrm>
          <a:prstGeom prst="rtTriangle">
            <a:avLst/>
          </a:prstGeom>
          <a:solidFill>
            <a:srgbClr val="EE22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4"/>
          <p:cNvSpPr/>
          <p:nvPr/>
        </p:nvSpPr>
        <p:spPr>
          <a:xfrm>
            <a:off x="31" y="2824500"/>
            <a:ext cx="7370400" cy="2319000"/>
          </a:xfrm>
          <a:prstGeom prst="rtTriangle">
            <a:avLst/>
          </a:prstGeom>
          <a:solidFill>
            <a:srgbClr val="00B3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4"/>
          <p:cNvSpPr/>
          <p:nvPr/>
        </p:nvSpPr>
        <p:spPr>
          <a:xfrm>
            <a:off x="203225" y="206250"/>
            <a:ext cx="8737500" cy="4731000"/>
          </a:xfrm>
          <a:prstGeom prst="rect">
            <a:avLst/>
          </a:prstGeom>
          <a:solidFill>
            <a:srgbClr val="FFFFFF"/>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txBox="1"/>
          <p:nvPr>
            <p:ph type="title"/>
          </p:nvPr>
        </p:nvSpPr>
        <p:spPr>
          <a:xfrm>
            <a:off x="438150" y="388400"/>
            <a:ext cx="83388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1C4587"/>
              </a:buClr>
              <a:buSzPts val="3000"/>
              <a:buNone/>
              <a:defRPr sz="3000">
                <a:solidFill>
                  <a:srgbClr val="1C4587"/>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5" name="Google Shape;45;p4"/>
          <p:cNvSpPr txBox="1"/>
          <p:nvPr>
            <p:ph idx="1" type="body"/>
          </p:nvPr>
        </p:nvSpPr>
        <p:spPr>
          <a:xfrm>
            <a:off x="438150" y="1533525"/>
            <a:ext cx="8338800" cy="2448000"/>
          </a:xfrm>
          <a:prstGeom prst="rect">
            <a:avLst/>
          </a:prstGeom>
        </p:spPr>
        <p:txBody>
          <a:bodyPr anchorCtr="0" anchor="t" bIns="91425" lIns="91425" spcFirstLastPara="1" rIns="91425" wrap="square" tIns="91425">
            <a:noAutofit/>
          </a:bodyPr>
          <a:lstStyle>
            <a:lvl1pPr indent="-330200" lvl="0" marL="457200" rtl="0">
              <a:spcBef>
                <a:spcPts val="0"/>
              </a:spcBef>
              <a:spcAft>
                <a:spcPts val="0"/>
              </a:spcAft>
              <a:buSzPts val="1600"/>
              <a:buFont typeface="Arial"/>
              <a:buChar char="●"/>
              <a:defRPr sz="1600">
                <a:latin typeface="Arial"/>
                <a:ea typeface="Arial"/>
                <a:cs typeface="Arial"/>
                <a:sym typeface="Arial"/>
              </a:defRPr>
            </a:lvl1pPr>
            <a:lvl2pPr indent="-317500" lvl="1" marL="914400" rtl="0">
              <a:spcBef>
                <a:spcPts val="1600"/>
              </a:spcBef>
              <a:spcAft>
                <a:spcPts val="0"/>
              </a:spcAft>
              <a:buSzPts val="1400"/>
              <a:buFont typeface="Arial"/>
              <a:buChar char="○"/>
              <a:defRPr sz="1400">
                <a:latin typeface="Arial"/>
                <a:ea typeface="Arial"/>
                <a:cs typeface="Arial"/>
                <a:sym typeface="Arial"/>
              </a:defRPr>
            </a:lvl2pPr>
            <a:lvl3pPr indent="-317500" lvl="2" marL="1371600" rtl="0">
              <a:spcBef>
                <a:spcPts val="1600"/>
              </a:spcBef>
              <a:spcAft>
                <a:spcPts val="0"/>
              </a:spcAft>
              <a:buSzPts val="1400"/>
              <a:buFont typeface="Arial"/>
              <a:buChar char="■"/>
              <a:defRPr sz="1400">
                <a:latin typeface="Arial"/>
                <a:ea typeface="Arial"/>
                <a:cs typeface="Arial"/>
                <a:sym typeface="Arial"/>
              </a:defRPr>
            </a:lvl3pPr>
            <a:lvl4pPr indent="-317500" lvl="3" marL="1828800" rtl="0">
              <a:spcBef>
                <a:spcPts val="1600"/>
              </a:spcBef>
              <a:spcAft>
                <a:spcPts val="0"/>
              </a:spcAft>
              <a:buSzPts val="1400"/>
              <a:buFont typeface="Arial"/>
              <a:buChar char="●"/>
              <a:defRPr sz="1400">
                <a:latin typeface="Arial"/>
                <a:ea typeface="Arial"/>
                <a:cs typeface="Arial"/>
                <a:sym typeface="Arial"/>
              </a:defRPr>
            </a:lvl4pPr>
            <a:lvl5pPr indent="-317500" lvl="4" marL="2286000" rtl="0">
              <a:spcBef>
                <a:spcPts val="1600"/>
              </a:spcBef>
              <a:spcAft>
                <a:spcPts val="0"/>
              </a:spcAft>
              <a:buSzPts val="1400"/>
              <a:buFont typeface="Arial"/>
              <a:buChar char="○"/>
              <a:defRPr sz="1400">
                <a:latin typeface="Arial"/>
                <a:ea typeface="Arial"/>
                <a:cs typeface="Arial"/>
                <a:sym typeface="Arial"/>
              </a:defRPr>
            </a:lvl5pPr>
            <a:lvl6pPr indent="-317500" lvl="5" marL="2743200" rtl="0">
              <a:spcBef>
                <a:spcPts val="1600"/>
              </a:spcBef>
              <a:spcAft>
                <a:spcPts val="0"/>
              </a:spcAft>
              <a:buSzPts val="1400"/>
              <a:buFont typeface="Arial"/>
              <a:buChar char="■"/>
              <a:defRPr sz="1400">
                <a:latin typeface="Arial"/>
                <a:ea typeface="Arial"/>
                <a:cs typeface="Arial"/>
                <a:sym typeface="Arial"/>
              </a:defRPr>
            </a:lvl6pPr>
            <a:lvl7pPr indent="-317500" lvl="6" marL="3200400" rtl="0">
              <a:spcBef>
                <a:spcPts val="1600"/>
              </a:spcBef>
              <a:spcAft>
                <a:spcPts val="0"/>
              </a:spcAft>
              <a:buSzPts val="1400"/>
              <a:buFont typeface="Arial"/>
              <a:buChar char="●"/>
              <a:defRPr sz="1400">
                <a:latin typeface="Arial"/>
                <a:ea typeface="Arial"/>
                <a:cs typeface="Arial"/>
                <a:sym typeface="Arial"/>
              </a:defRPr>
            </a:lvl7pPr>
            <a:lvl8pPr indent="-317500" lvl="7" marL="3657600" rtl="0">
              <a:spcBef>
                <a:spcPts val="1600"/>
              </a:spcBef>
              <a:spcAft>
                <a:spcPts val="0"/>
              </a:spcAft>
              <a:buSzPts val="1400"/>
              <a:buFont typeface="Arial"/>
              <a:buChar char="○"/>
              <a:defRPr sz="1400">
                <a:latin typeface="Arial"/>
                <a:ea typeface="Arial"/>
                <a:cs typeface="Arial"/>
                <a:sym typeface="Arial"/>
              </a:defRPr>
            </a:lvl8pPr>
            <a:lvl9pPr indent="-317500" lvl="8" marL="4114800" rtl="0">
              <a:spcBef>
                <a:spcPts val="1600"/>
              </a:spcBef>
              <a:spcAft>
                <a:spcPts val="1600"/>
              </a:spcAft>
              <a:buSzPts val="1400"/>
              <a:buFont typeface="Arial"/>
              <a:buChar char="■"/>
              <a:defRPr sz="1400">
                <a:latin typeface="Arial"/>
                <a:ea typeface="Arial"/>
                <a:cs typeface="Arial"/>
                <a:sym typeface="Arial"/>
              </a:defRPr>
            </a:lvl9pPr>
          </a:lstStyle>
          <a:p/>
        </p:txBody>
      </p:sp>
      <p:sp>
        <p:nvSpPr>
          <p:cNvPr id="46" name="Google Shape;46;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rgbClr val="70D549"/>
        </a:solidFill>
      </p:bgPr>
    </p:bg>
    <p:spTree>
      <p:nvGrpSpPr>
        <p:cNvPr id="47" name="Shape 47"/>
        <p:cNvGrpSpPr/>
        <p:nvPr/>
      </p:nvGrpSpPr>
      <p:grpSpPr>
        <a:xfrm>
          <a:off x="0" y="0"/>
          <a:ext cx="0" cy="0"/>
          <a:chOff x="0" y="0"/>
          <a:chExt cx="0" cy="0"/>
        </a:xfrm>
      </p:grpSpPr>
      <p:sp>
        <p:nvSpPr>
          <p:cNvPr id="48" name="Google Shape;48;p5"/>
          <p:cNvSpPr/>
          <p:nvPr/>
        </p:nvSpPr>
        <p:spPr>
          <a:xfrm flipH="1">
            <a:off x="3582600" y="1550700"/>
            <a:ext cx="5561400" cy="3592800"/>
          </a:xfrm>
          <a:prstGeom prst="rtTriangle">
            <a:avLst/>
          </a:prstGeom>
          <a:solidFill>
            <a:srgbClr val="EE22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5"/>
          <p:cNvSpPr/>
          <p:nvPr/>
        </p:nvSpPr>
        <p:spPr>
          <a:xfrm>
            <a:off x="31" y="2824500"/>
            <a:ext cx="7370400" cy="2319000"/>
          </a:xfrm>
          <a:prstGeom prst="rtTriangle">
            <a:avLst/>
          </a:prstGeom>
          <a:solidFill>
            <a:srgbClr val="F5C71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5"/>
          <p:cNvSpPr/>
          <p:nvPr/>
        </p:nvSpPr>
        <p:spPr>
          <a:xfrm>
            <a:off x="203225" y="206250"/>
            <a:ext cx="8737500" cy="4731000"/>
          </a:xfrm>
          <a:prstGeom prst="rect">
            <a:avLst/>
          </a:prstGeom>
          <a:solidFill>
            <a:srgbClr val="FFFFFF"/>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txBox="1"/>
          <p:nvPr>
            <p:ph type="title"/>
          </p:nvPr>
        </p:nvSpPr>
        <p:spPr>
          <a:xfrm>
            <a:off x="327050" y="373725"/>
            <a:ext cx="84702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1C4587"/>
              </a:buClr>
              <a:buSzPts val="3000"/>
              <a:buNone/>
              <a:defRPr sz="3000">
                <a:solidFill>
                  <a:srgbClr val="1C4587"/>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52" name="Google Shape;52;p5"/>
          <p:cNvSpPr txBox="1"/>
          <p:nvPr>
            <p:ph idx="1" type="body"/>
          </p:nvPr>
        </p:nvSpPr>
        <p:spPr>
          <a:xfrm>
            <a:off x="327052" y="1377275"/>
            <a:ext cx="4178100" cy="24480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Font typeface="Arial"/>
              <a:buChar char="●"/>
              <a:defRPr sz="1500">
                <a:latin typeface="Arial"/>
                <a:ea typeface="Arial"/>
                <a:cs typeface="Arial"/>
                <a:sym typeface="Arial"/>
              </a:defRPr>
            </a:lvl1pPr>
            <a:lvl2pPr indent="-311150" lvl="1" marL="914400" rtl="0">
              <a:spcBef>
                <a:spcPts val="1600"/>
              </a:spcBef>
              <a:spcAft>
                <a:spcPts val="0"/>
              </a:spcAft>
              <a:buSzPts val="1300"/>
              <a:buFont typeface="Arial"/>
              <a:buChar char="○"/>
              <a:defRPr sz="1300">
                <a:latin typeface="Arial"/>
                <a:ea typeface="Arial"/>
                <a:cs typeface="Arial"/>
                <a:sym typeface="Arial"/>
              </a:defRPr>
            </a:lvl2pPr>
            <a:lvl3pPr indent="-311150" lvl="2" marL="1371600" rtl="0">
              <a:spcBef>
                <a:spcPts val="1600"/>
              </a:spcBef>
              <a:spcAft>
                <a:spcPts val="0"/>
              </a:spcAft>
              <a:buSzPts val="1300"/>
              <a:buFont typeface="Arial"/>
              <a:buChar char="■"/>
              <a:defRPr sz="1300">
                <a:latin typeface="Arial"/>
                <a:ea typeface="Arial"/>
                <a:cs typeface="Arial"/>
                <a:sym typeface="Arial"/>
              </a:defRPr>
            </a:lvl3pPr>
            <a:lvl4pPr indent="-311150" lvl="3" marL="1828800" rtl="0">
              <a:spcBef>
                <a:spcPts val="1600"/>
              </a:spcBef>
              <a:spcAft>
                <a:spcPts val="0"/>
              </a:spcAft>
              <a:buSzPts val="1300"/>
              <a:buFont typeface="Arial"/>
              <a:buChar char="●"/>
              <a:defRPr sz="1300">
                <a:latin typeface="Arial"/>
                <a:ea typeface="Arial"/>
                <a:cs typeface="Arial"/>
                <a:sym typeface="Arial"/>
              </a:defRPr>
            </a:lvl4pPr>
            <a:lvl5pPr indent="-311150" lvl="4" marL="2286000" rtl="0">
              <a:spcBef>
                <a:spcPts val="1600"/>
              </a:spcBef>
              <a:spcAft>
                <a:spcPts val="0"/>
              </a:spcAft>
              <a:buSzPts val="1300"/>
              <a:buFont typeface="Arial"/>
              <a:buChar char="○"/>
              <a:defRPr sz="1300">
                <a:latin typeface="Arial"/>
                <a:ea typeface="Arial"/>
                <a:cs typeface="Arial"/>
                <a:sym typeface="Arial"/>
              </a:defRPr>
            </a:lvl5pPr>
            <a:lvl6pPr indent="-311150" lvl="5" marL="2743200" rtl="0">
              <a:spcBef>
                <a:spcPts val="1600"/>
              </a:spcBef>
              <a:spcAft>
                <a:spcPts val="0"/>
              </a:spcAft>
              <a:buSzPts val="1300"/>
              <a:buFont typeface="Arial"/>
              <a:buChar char="■"/>
              <a:defRPr sz="1300">
                <a:latin typeface="Arial"/>
                <a:ea typeface="Arial"/>
                <a:cs typeface="Arial"/>
                <a:sym typeface="Arial"/>
              </a:defRPr>
            </a:lvl6pPr>
            <a:lvl7pPr indent="-311150" lvl="6" marL="3200400" rtl="0">
              <a:spcBef>
                <a:spcPts val="1600"/>
              </a:spcBef>
              <a:spcAft>
                <a:spcPts val="0"/>
              </a:spcAft>
              <a:buSzPts val="1300"/>
              <a:buFont typeface="Arial"/>
              <a:buChar char="●"/>
              <a:defRPr sz="1300">
                <a:latin typeface="Arial"/>
                <a:ea typeface="Arial"/>
                <a:cs typeface="Arial"/>
                <a:sym typeface="Arial"/>
              </a:defRPr>
            </a:lvl7pPr>
            <a:lvl8pPr indent="-311150" lvl="7" marL="3657600" rtl="0">
              <a:spcBef>
                <a:spcPts val="1600"/>
              </a:spcBef>
              <a:spcAft>
                <a:spcPts val="0"/>
              </a:spcAft>
              <a:buSzPts val="1300"/>
              <a:buFont typeface="Arial"/>
              <a:buChar char="○"/>
              <a:defRPr sz="1300">
                <a:latin typeface="Arial"/>
                <a:ea typeface="Arial"/>
                <a:cs typeface="Arial"/>
                <a:sym typeface="Arial"/>
              </a:defRPr>
            </a:lvl8pPr>
            <a:lvl9pPr indent="-311150" lvl="8" marL="4114800" rtl="0">
              <a:spcBef>
                <a:spcPts val="1600"/>
              </a:spcBef>
              <a:spcAft>
                <a:spcPts val="1600"/>
              </a:spcAft>
              <a:buSzPts val="1300"/>
              <a:buFont typeface="Arial"/>
              <a:buChar char="■"/>
              <a:defRPr sz="1300">
                <a:latin typeface="Arial"/>
                <a:ea typeface="Arial"/>
                <a:cs typeface="Arial"/>
                <a:sym typeface="Arial"/>
              </a:defRPr>
            </a:lvl9pPr>
          </a:lstStyle>
          <a:p/>
        </p:txBody>
      </p:sp>
      <p:sp>
        <p:nvSpPr>
          <p:cNvPr id="53" name="Google Shape;53;p5"/>
          <p:cNvSpPr txBox="1"/>
          <p:nvPr>
            <p:ph idx="2" type="body"/>
          </p:nvPr>
        </p:nvSpPr>
        <p:spPr>
          <a:xfrm>
            <a:off x="4638726" y="1377275"/>
            <a:ext cx="4111200" cy="24480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Font typeface="Arial"/>
              <a:buChar char="●"/>
              <a:defRPr sz="1500">
                <a:latin typeface="Arial"/>
                <a:ea typeface="Arial"/>
                <a:cs typeface="Arial"/>
                <a:sym typeface="Arial"/>
              </a:defRPr>
            </a:lvl1pPr>
            <a:lvl2pPr indent="-311150" lvl="1" marL="914400" rtl="0">
              <a:spcBef>
                <a:spcPts val="1600"/>
              </a:spcBef>
              <a:spcAft>
                <a:spcPts val="0"/>
              </a:spcAft>
              <a:buSzPts val="1300"/>
              <a:buFont typeface="Arial"/>
              <a:buChar char="○"/>
              <a:defRPr sz="1300">
                <a:latin typeface="Arial"/>
                <a:ea typeface="Arial"/>
                <a:cs typeface="Arial"/>
                <a:sym typeface="Arial"/>
              </a:defRPr>
            </a:lvl2pPr>
            <a:lvl3pPr indent="-311150" lvl="2" marL="1371600" rtl="0">
              <a:spcBef>
                <a:spcPts val="1600"/>
              </a:spcBef>
              <a:spcAft>
                <a:spcPts val="0"/>
              </a:spcAft>
              <a:buSzPts val="1300"/>
              <a:buFont typeface="Arial"/>
              <a:buChar char="■"/>
              <a:defRPr sz="1300">
                <a:latin typeface="Arial"/>
                <a:ea typeface="Arial"/>
                <a:cs typeface="Arial"/>
                <a:sym typeface="Arial"/>
              </a:defRPr>
            </a:lvl3pPr>
            <a:lvl4pPr indent="-311150" lvl="3" marL="1828800" rtl="0">
              <a:spcBef>
                <a:spcPts val="1600"/>
              </a:spcBef>
              <a:spcAft>
                <a:spcPts val="0"/>
              </a:spcAft>
              <a:buSzPts val="1300"/>
              <a:buFont typeface="Arial"/>
              <a:buChar char="●"/>
              <a:defRPr sz="1300">
                <a:latin typeface="Arial"/>
                <a:ea typeface="Arial"/>
                <a:cs typeface="Arial"/>
                <a:sym typeface="Arial"/>
              </a:defRPr>
            </a:lvl4pPr>
            <a:lvl5pPr indent="-311150" lvl="4" marL="2286000" rtl="0">
              <a:spcBef>
                <a:spcPts val="1600"/>
              </a:spcBef>
              <a:spcAft>
                <a:spcPts val="0"/>
              </a:spcAft>
              <a:buSzPts val="1300"/>
              <a:buFont typeface="Arial"/>
              <a:buChar char="○"/>
              <a:defRPr sz="1300">
                <a:latin typeface="Arial"/>
                <a:ea typeface="Arial"/>
                <a:cs typeface="Arial"/>
                <a:sym typeface="Arial"/>
              </a:defRPr>
            </a:lvl5pPr>
            <a:lvl6pPr indent="-311150" lvl="5" marL="2743200" rtl="0">
              <a:spcBef>
                <a:spcPts val="1600"/>
              </a:spcBef>
              <a:spcAft>
                <a:spcPts val="0"/>
              </a:spcAft>
              <a:buSzPts val="1300"/>
              <a:buFont typeface="Arial"/>
              <a:buChar char="■"/>
              <a:defRPr sz="1300">
                <a:latin typeface="Arial"/>
                <a:ea typeface="Arial"/>
                <a:cs typeface="Arial"/>
                <a:sym typeface="Arial"/>
              </a:defRPr>
            </a:lvl6pPr>
            <a:lvl7pPr indent="-311150" lvl="6" marL="3200400" rtl="0">
              <a:spcBef>
                <a:spcPts val="1600"/>
              </a:spcBef>
              <a:spcAft>
                <a:spcPts val="0"/>
              </a:spcAft>
              <a:buSzPts val="1300"/>
              <a:buFont typeface="Arial"/>
              <a:buChar char="●"/>
              <a:defRPr sz="1300">
                <a:latin typeface="Arial"/>
                <a:ea typeface="Arial"/>
                <a:cs typeface="Arial"/>
                <a:sym typeface="Arial"/>
              </a:defRPr>
            </a:lvl7pPr>
            <a:lvl8pPr indent="-311150" lvl="7" marL="3657600" rtl="0">
              <a:spcBef>
                <a:spcPts val="1600"/>
              </a:spcBef>
              <a:spcAft>
                <a:spcPts val="0"/>
              </a:spcAft>
              <a:buSzPts val="1300"/>
              <a:buFont typeface="Arial"/>
              <a:buChar char="○"/>
              <a:defRPr sz="1300">
                <a:latin typeface="Arial"/>
                <a:ea typeface="Arial"/>
                <a:cs typeface="Arial"/>
                <a:sym typeface="Arial"/>
              </a:defRPr>
            </a:lvl8pPr>
            <a:lvl9pPr indent="-311150" lvl="8" marL="4114800" rtl="0">
              <a:spcBef>
                <a:spcPts val="1600"/>
              </a:spcBef>
              <a:spcAft>
                <a:spcPts val="1600"/>
              </a:spcAft>
              <a:buSzPts val="1300"/>
              <a:buFont typeface="Arial"/>
              <a:buChar char="■"/>
              <a:defRPr sz="1300">
                <a:latin typeface="Arial"/>
                <a:ea typeface="Arial"/>
                <a:cs typeface="Arial"/>
                <a:sym typeface="Arial"/>
              </a:defRPr>
            </a:lvl9pPr>
          </a:lstStyle>
          <a:p/>
        </p:txBody>
      </p:sp>
      <p:sp>
        <p:nvSpPr>
          <p:cNvPr id="54" name="Google Shape;54;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70D549"/>
        </a:solidFill>
      </p:bgPr>
    </p:bg>
    <p:spTree>
      <p:nvGrpSpPr>
        <p:cNvPr id="55" name="Shape 55"/>
        <p:cNvGrpSpPr/>
        <p:nvPr/>
      </p:nvGrpSpPr>
      <p:grpSpPr>
        <a:xfrm>
          <a:off x="0" y="0"/>
          <a:ext cx="0" cy="0"/>
          <a:chOff x="0" y="0"/>
          <a:chExt cx="0" cy="0"/>
        </a:xfrm>
      </p:grpSpPr>
      <p:sp>
        <p:nvSpPr>
          <p:cNvPr id="56" name="Google Shape;56;p6"/>
          <p:cNvSpPr/>
          <p:nvPr/>
        </p:nvSpPr>
        <p:spPr>
          <a:xfrm>
            <a:off x="0" y="2823144"/>
            <a:ext cx="7369200" cy="2316900"/>
          </a:xfrm>
          <a:prstGeom prst="rtTriangle">
            <a:avLst/>
          </a:prstGeom>
          <a:solidFill>
            <a:srgbClr val="00B3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6"/>
          <p:cNvSpPr/>
          <p:nvPr/>
        </p:nvSpPr>
        <p:spPr>
          <a:xfrm flipH="1">
            <a:off x="3583210" y="1554113"/>
            <a:ext cx="5560500" cy="3589500"/>
          </a:xfrm>
          <a:prstGeom prst="rtTriangle">
            <a:avLst/>
          </a:prstGeom>
          <a:solidFill>
            <a:srgbClr val="EE22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 name="Google Shape;58;p6"/>
          <p:cNvGrpSpPr/>
          <p:nvPr/>
        </p:nvGrpSpPr>
        <p:grpSpPr>
          <a:xfrm>
            <a:off x="255991" y="-118"/>
            <a:ext cx="2251347" cy="1043408"/>
            <a:chOff x="3961956" y="4383950"/>
            <a:chExt cx="1160548" cy="548700"/>
          </a:xfrm>
        </p:grpSpPr>
        <p:sp>
          <p:nvSpPr>
            <p:cNvPr id="59" name="Google Shape;59;p6"/>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6"/>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6"/>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2" name="Google Shape;62;p6"/>
          <p:cNvSpPr/>
          <p:nvPr/>
        </p:nvSpPr>
        <p:spPr>
          <a:xfrm>
            <a:off x="203225" y="206250"/>
            <a:ext cx="8737500" cy="4731000"/>
          </a:xfrm>
          <a:prstGeom prst="rect">
            <a:avLst/>
          </a:prstGeom>
          <a:solidFill>
            <a:srgbClr val="FFFFFF"/>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6"/>
          <p:cNvGrpSpPr/>
          <p:nvPr/>
        </p:nvGrpSpPr>
        <p:grpSpPr>
          <a:xfrm>
            <a:off x="34934" y="4522125"/>
            <a:ext cx="1593306" cy="617072"/>
            <a:chOff x="6917201" y="0"/>
            <a:chExt cx="2227777" cy="863400"/>
          </a:xfrm>
        </p:grpSpPr>
        <p:sp>
          <p:nvSpPr>
            <p:cNvPr id="64" name="Google Shape;64;p6"/>
            <p:cNvSpPr/>
            <p:nvPr/>
          </p:nvSpPr>
          <p:spPr>
            <a:xfrm>
              <a:off x="7641677"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6"/>
            <p:cNvSpPr/>
            <p:nvPr/>
          </p:nvSpPr>
          <p:spPr>
            <a:xfrm>
              <a:off x="7279439"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6917201" y="0"/>
              <a:ext cx="1503300" cy="863400"/>
            </a:xfrm>
            <a:prstGeom prst="parallelogram">
              <a:avLst>
                <a:gd fmla="val 158024" name="adj"/>
              </a:avLst>
            </a:prstGeom>
            <a:solidFill>
              <a:srgbClr val="2AAA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6"/>
          <p:cNvGrpSpPr/>
          <p:nvPr/>
        </p:nvGrpSpPr>
        <p:grpSpPr>
          <a:xfrm>
            <a:off x="5886353" y="1243"/>
            <a:ext cx="3257455" cy="1261514"/>
            <a:chOff x="6917201" y="0"/>
            <a:chExt cx="2227777" cy="863400"/>
          </a:xfrm>
        </p:grpSpPr>
        <p:sp>
          <p:nvSpPr>
            <p:cNvPr id="68" name="Google Shape;68;p6"/>
            <p:cNvSpPr/>
            <p:nvPr/>
          </p:nvSpPr>
          <p:spPr>
            <a:xfrm>
              <a:off x="7641677"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6"/>
            <p:cNvSpPr/>
            <p:nvPr/>
          </p:nvSpPr>
          <p:spPr>
            <a:xfrm>
              <a:off x="7279439"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6"/>
            <p:cNvSpPr/>
            <p:nvPr/>
          </p:nvSpPr>
          <p:spPr>
            <a:xfrm>
              <a:off x="6917201" y="0"/>
              <a:ext cx="1503300" cy="863400"/>
            </a:xfrm>
            <a:prstGeom prst="parallelogram">
              <a:avLst>
                <a:gd fmla="val 158024"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1" name="Google Shape;71;p6"/>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1C4587"/>
              </a:buClr>
              <a:buSzPts val="3200"/>
              <a:buNone/>
              <a:defRPr sz="3200">
                <a:solidFill>
                  <a:srgbClr val="1C4587"/>
                </a:solidFill>
              </a:defRPr>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72" name="Google Shape;72;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rgbClr val="70D549"/>
        </a:solidFill>
      </p:bgPr>
    </p:bg>
    <p:spTree>
      <p:nvGrpSpPr>
        <p:cNvPr id="73" name="Shape 73"/>
        <p:cNvGrpSpPr/>
        <p:nvPr/>
      </p:nvGrpSpPr>
      <p:grpSpPr>
        <a:xfrm>
          <a:off x="0" y="0"/>
          <a:ext cx="0" cy="0"/>
          <a:chOff x="0" y="0"/>
          <a:chExt cx="0" cy="0"/>
        </a:xfrm>
      </p:grpSpPr>
      <p:sp>
        <p:nvSpPr>
          <p:cNvPr id="74" name="Google Shape;74;p7"/>
          <p:cNvSpPr/>
          <p:nvPr/>
        </p:nvSpPr>
        <p:spPr>
          <a:xfrm flipH="1">
            <a:off x="5569200" y="2834075"/>
            <a:ext cx="3574800" cy="2309400"/>
          </a:xfrm>
          <a:prstGeom prst="rtTriangl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5" name="Google Shape;75;p7"/>
          <p:cNvGrpSpPr/>
          <p:nvPr/>
        </p:nvGrpSpPr>
        <p:grpSpPr>
          <a:xfrm>
            <a:off x="5959222" y="4119576"/>
            <a:ext cx="2520952" cy="1024165"/>
            <a:chOff x="6917201" y="0"/>
            <a:chExt cx="2227777" cy="863400"/>
          </a:xfrm>
        </p:grpSpPr>
        <p:sp>
          <p:nvSpPr>
            <p:cNvPr id="76" name="Google Shape;76;p7"/>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7"/>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7"/>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9" name="Google Shape;79;p7"/>
          <p:cNvGrpSpPr/>
          <p:nvPr/>
        </p:nvGrpSpPr>
        <p:grpSpPr>
          <a:xfrm>
            <a:off x="199149" y="2"/>
            <a:ext cx="2795414" cy="1083308"/>
            <a:chOff x="6917201" y="0"/>
            <a:chExt cx="2227777" cy="863400"/>
          </a:xfrm>
        </p:grpSpPr>
        <p:sp>
          <p:nvSpPr>
            <p:cNvPr id="80" name="Google Shape;80;p7"/>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3" name="Google Shape;83;p7"/>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2"/>
              </a:buClr>
              <a:buSzPts val="8600"/>
              <a:buNone/>
              <a:defRPr sz="8600">
                <a:solidFill>
                  <a:schemeClr val="dk2"/>
                </a:solidFill>
              </a:defRPr>
            </a:lvl1pPr>
            <a:lvl2pPr lvl="1" rtl="0" algn="ctr">
              <a:spcBef>
                <a:spcPts val="0"/>
              </a:spcBef>
              <a:spcAft>
                <a:spcPts val="0"/>
              </a:spcAft>
              <a:buClr>
                <a:schemeClr val="dk2"/>
              </a:buClr>
              <a:buSzPts val="8600"/>
              <a:buNone/>
              <a:defRPr sz="8600">
                <a:solidFill>
                  <a:schemeClr val="dk2"/>
                </a:solidFill>
              </a:defRPr>
            </a:lvl2pPr>
            <a:lvl3pPr lvl="2" rtl="0" algn="ctr">
              <a:spcBef>
                <a:spcPts val="0"/>
              </a:spcBef>
              <a:spcAft>
                <a:spcPts val="0"/>
              </a:spcAft>
              <a:buClr>
                <a:schemeClr val="dk2"/>
              </a:buClr>
              <a:buSzPts val="8600"/>
              <a:buNone/>
              <a:defRPr sz="8600">
                <a:solidFill>
                  <a:schemeClr val="dk2"/>
                </a:solidFill>
              </a:defRPr>
            </a:lvl3pPr>
            <a:lvl4pPr lvl="3" rtl="0" algn="ctr">
              <a:spcBef>
                <a:spcPts val="0"/>
              </a:spcBef>
              <a:spcAft>
                <a:spcPts val="0"/>
              </a:spcAft>
              <a:buClr>
                <a:schemeClr val="dk2"/>
              </a:buClr>
              <a:buSzPts val="8600"/>
              <a:buNone/>
              <a:defRPr sz="8600">
                <a:solidFill>
                  <a:schemeClr val="dk2"/>
                </a:solidFill>
              </a:defRPr>
            </a:lvl4pPr>
            <a:lvl5pPr lvl="4" rtl="0" algn="ctr">
              <a:spcBef>
                <a:spcPts val="0"/>
              </a:spcBef>
              <a:spcAft>
                <a:spcPts val="0"/>
              </a:spcAft>
              <a:buClr>
                <a:schemeClr val="dk2"/>
              </a:buClr>
              <a:buSzPts val="8600"/>
              <a:buNone/>
              <a:defRPr sz="8600">
                <a:solidFill>
                  <a:schemeClr val="dk2"/>
                </a:solidFill>
              </a:defRPr>
            </a:lvl5pPr>
            <a:lvl6pPr lvl="5" rtl="0" algn="ctr">
              <a:spcBef>
                <a:spcPts val="0"/>
              </a:spcBef>
              <a:spcAft>
                <a:spcPts val="0"/>
              </a:spcAft>
              <a:buClr>
                <a:schemeClr val="dk2"/>
              </a:buClr>
              <a:buSzPts val="8600"/>
              <a:buNone/>
              <a:defRPr sz="8600">
                <a:solidFill>
                  <a:schemeClr val="dk2"/>
                </a:solidFill>
              </a:defRPr>
            </a:lvl6pPr>
            <a:lvl7pPr lvl="6" rtl="0" algn="ctr">
              <a:spcBef>
                <a:spcPts val="0"/>
              </a:spcBef>
              <a:spcAft>
                <a:spcPts val="0"/>
              </a:spcAft>
              <a:buClr>
                <a:schemeClr val="dk2"/>
              </a:buClr>
              <a:buSzPts val="8600"/>
              <a:buNone/>
              <a:defRPr sz="8600">
                <a:solidFill>
                  <a:schemeClr val="dk2"/>
                </a:solidFill>
              </a:defRPr>
            </a:lvl7pPr>
            <a:lvl8pPr lvl="7" rtl="0" algn="ctr">
              <a:spcBef>
                <a:spcPts val="0"/>
              </a:spcBef>
              <a:spcAft>
                <a:spcPts val="0"/>
              </a:spcAft>
              <a:buClr>
                <a:schemeClr val="dk2"/>
              </a:buClr>
              <a:buSzPts val="8600"/>
              <a:buNone/>
              <a:defRPr sz="8600">
                <a:solidFill>
                  <a:schemeClr val="dk2"/>
                </a:solidFill>
              </a:defRPr>
            </a:lvl8pPr>
            <a:lvl9pPr lvl="8" rtl="0" algn="ctr">
              <a:spcBef>
                <a:spcPts val="0"/>
              </a:spcBef>
              <a:spcAft>
                <a:spcPts val="0"/>
              </a:spcAft>
              <a:buClr>
                <a:schemeClr val="dk2"/>
              </a:buClr>
              <a:buSzPts val="8600"/>
              <a:buNone/>
              <a:defRPr sz="8600">
                <a:solidFill>
                  <a:schemeClr val="dk2"/>
                </a:solidFill>
              </a:defRPr>
            </a:lvl9pPr>
          </a:lstStyle>
          <a:p>
            <a:r>
              <a:t>xx%</a:t>
            </a:r>
          </a:p>
        </p:txBody>
      </p:sp>
      <p:sp>
        <p:nvSpPr>
          <p:cNvPr id="84" name="Google Shape;84;p7"/>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30200" lvl="0" marL="457200" rtl="0" algn="ctr">
              <a:spcBef>
                <a:spcPts val="0"/>
              </a:spcBef>
              <a:spcAft>
                <a:spcPts val="0"/>
              </a:spcAft>
              <a:buSzPts val="16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85" name="Google Shape;85;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no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0575" y="242800"/>
            <a:ext cx="86472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1C4587"/>
              </a:buClr>
              <a:buSzPts val="2800"/>
              <a:buFont typeface="Nunito"/>
              <a:buNone/>
              <a:defRPr sz="2800">
                <a:solidFill>
                  <a:srgbClr val="1C4587"/>
                </a:solidFill>
                <a:latin typeface="Nunito"/>
                <a:ea typeface="Nunito"/>
                <a:cs typeface="Nunito"/>
                <a:sym typeface="Nunito"/>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210575" y="950250"/>
            <a:ext cx="8647200" cy="3391200"/>
          </a:xfrm>
          <a:prstGeom prst="rect">
            <a:avLst/>
          </a:prstGeom>
          <a:noFill/>
          <a:ln>
            <a:noFill/>
          </a:ln>
        </p:spPr>
        <p:txBody>
          <a:bodyPr anchorCtr="0" anchor="t" bIns="91425" lIns="91425" spcFirstLastPara="1" rIns="91425" wrap="square" tIns="91425">
            <a:noAutofit/>
          </a:bodyPr>
          <a:lstStyle>
            <a:lvl1pPr indent="-330200" lvl="0" marL="457200" rtl="0">
              <a:lnSpc>
                <a:spcPct val="115000"/>
              </a:lnSpc>
              <a:spcBef>
                <a:spcPts val="0"/>
              </a:spcBef>
              <a:spcAft>
                <a:spcPts val="0"/>
              </a:spcAft>
              <a:buClr>
                <a:schemeClr val="dk2"/>
              </a:buClr>
              <a:buSzPts val="1600"/>
              <a:buChar char="●"/>
              <a:defRPr sz="16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presentation/d/1nOMpxZpdkCcS6Wc-eU8eeBi-z55LyKSJRBCVolJDM78/edit#slide=id.ga20f2ca2e_0_0" TargetMode="External"/><Relationship Id="rId4" Type="http://schemas.openxmlformats.org/officeDocument/2006/relationships/image" Target="../media/image3.png"/><Relationship Id="rId5"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runestone.academy/runestone/books/published/mobilecsp/Unit2-Intro-to-Mobile-Apps/Algorithm-Basic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8"/>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Unit 2</a:t>
            </a:r>
            <a:endParaRPr/>
          </a:p>
          <a:p>
            <a:pPr indent="0" lvl="0" marL="0" rtl="0" algn="ctr">
              <a:spcBef>
                <a:spcPts val="0"/>
              </a:spcBef>
              <a:spcAft>
                <a:spcPts val="0"/>
              </a:spcAft>
              <a:buNone/>
            </a:pPr>
            <a:r>
              <a:rPr lang="en"/>
              <a:t>Vocabulary Notes</a:t>
            </a:r>
            <a:endParaRPr/>
          </a:p>
        </p:txBody>
      </p:sp>
      <p:sp>
        <p:nvSpPr>
          <p:cNvPr id="91" name="Google Shape;91;p8"/>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[[Your Name Here]]</a:t>
            </a:r>
            <a:endParaRPr/>
          </a:p>
        </p:txBody>
      </p:sp>
      <p:pic>
        <p:nvPicPr>
          <p:cNvPr id="92" name="Google Shape;92;p8"/>
          <p:cNvPicPr preferRelativeResize="0"/>
          <p:nvPr/>
        </p:nvPicPr>
        <p:blipFill>
          <a:blip r:embed="rId3">
            <a:alphaModFix/>
          </a:blip>
          <a:stretch>
            <a:fillRect/>
          </a:stretch>
        </p:blipFill>
        <p:spPr>
          <a:xfrm>
            <a:off x="3046075" y="396625"/>
            <a:ext cx="2857500" cy="1085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7"/>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2.5</a:t>
            </a:r>
            <a:endParaRPr/>
          </a:p>
          <a:p>
            <a:pPr indent="0" lvl="0" marL="0" rtl="0" algn="l">
              <a:spcBef>
                <a:spcPts val="0"/>
              </a:spcBef>
              <a:spcAft>
                <a:spcPts val="0"/>
              </a:spcAft>
              <a:buNone/>
            </a:pPr>
            <a:r>
              <a:rPr lang="en" sz="2800"/>
              <a:t>U</a:t>
            </a:r>
            <a:r>
              <a:rPr lang="en" sz="2800"/>
              <a:t>se the following words to explain how </a:t>
            </a:r>
            <a:r>
              <a:rPr lang="en" sz="2800"/>
              <a:t>data can be represented using bits.</a:t>
            </a:r>
            <a:endParaRPr sz="2800"/>
          </a:p>
        </p:txBody>
      </p:sp>
      <p:sp>
        <p:nvSpPr>
          <p:cNvPr id="163" name="Google Shape;163;p17"/>
          <p:cNvSpPr txBox="1"/>
          <p:nvPr>
            <p:ph idx="1" type="body"/>
          </p:nvPr>
        </p:nvSpPr>
        <p:spPr>
          <a:xfrm>
            <a:off x="311700" y="3591300"/>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Type answer here</a:t>
            </a:r>
            <a:endParaRPr/>
          </a:p>
        </p:txBody>
      </p:sp>
      <p:graphicFrame>
        <p:nvGraphicFramePr>
          <p:cNvPr id="164" name="Google Shape;164;p17"/>
          <p:cNvGraphicFramePr/>
          <p:nvPr/>
        </p:nvGraphicFramePr>
        <p:xfrm>
          <a:off x="7066225" y="1488325"/>
          <a:ext cx="3000000" cy="3000000"/>
        </p:xfrm>
        <a:graphic>
          <a:graphicData uri="http://schemas.openxmlformats.org/drawingml/2006/table">
            <a:tbl>
              <a:tblPr>
                <a:noFill/>
                <a:tableStyleId>{2D5671C0-B155-4661-A999-A3C20E29FFE1}</a:tableStyleId>
              </a:tblPr>
              <a:tblGrid>
                <a:gridCol w="1704125"/>
              </a:tblGrid>
              <a:tr h="381000">
                <a:tc>
                  <a:txBody>
                    <a:bodyPr/>
                    <a:lstStyle/>
                    <a:p>
                      <a:pPr indent="0" lvl="0" marL="0" rtl="0" algn="l">
                        <a:spcBef>
                          <a:spcPts val="0"/>
                        </a:spcBef>
                        <a:spcAft>
                          <a:spcPts val="0"/>
                        </a:spcAft>
                        <a:buNone/>
                      </a:pPr>
                      <a:r>
                        <a:rPr b="1" lang="en"/>
                        <a:t>Word Bank:</a:t>
                      </a:r>
                      <a:endParaRPr b="1"/>
                    </a:p>
                  </a:txBody>
                  <a:tcPr marT="91425" marB="91425" marR="91425" marL="91425"/>
                </a:tc>
              </a:tr>
              <a:tr h="381000">
                <a:tc>
                  <a:txBody>
                    <a:bodyPr/>
                    <a:lstStyle/>
                    <a:p>
                      <a:pPr indent="0" lvl="0" marL="0" rtl="0" algn="l">
                        <a:spcBef>
                          <a:spcPts val="0"/>
                        </a:spcBef>
                        <a:spcAft>
                          <a:spcPts val="0"/>
                        </a:spcAft>
                        <a:buNone/>
                      </a:pPr>
                      <a:r>
                        <a:rPr lang="en"/>
                        <a:t>Binary code</a:t>
                      </a:r>
                      <a:endParaRPr/>
                    </a:p>
                  </a:txBody>
                  <a:tcPr marT="91425" marB="91425" marR="91425" marL="91425"/>
                </a:tc>
              </a:tr>
              <a:tr h="381000">
                <a:tc>
                  <a:txBody>
                    <a:bodyPr/>
                    <a:lstStyle/>
                    <a:p>
                      <a:pPr indent="0" lvl="0" marL="0" rtl="0" algn="l">
                        <a:spcBef>
                          <a:spcPts val="0"/>
                        </a:spcBef>
                        <a:spcAft>
                          <a:spcPts val="0"/>
                        </a:spcAft>
                        <a:buNone/>
                      </a:pPr>
                      <a:r>
                        <a:rPr lang="en"/>
                        <a:t>Os and 1s</a:t>
                      </a:r>
                      <a:endParaRPr/>
                    </a:p>
                  </a:txBody>
                  <a:tcPr marT="91425" marB="91425" marR="91425" marL="91425"/>
                </a:tc>
              </a:tr>
              <a:tr h="381000">
                <a:tc>
                  <a:txBody>
                    <a:bodyPr/>
                    <a:lstStyle/>
                    <a:p>
                      <a:pPr indent="0" lvl="0" marL="0" rtl="0" algn="l">
                        <a:spcBef>
                          <a:spcPts val="0"/>
                        </a:spcBef>
                        <a:spcAft>
                          <a:spcPts val="0"/>
                        </a:spcAft>
                        <a:buNone/>
                      </a:pPr>
                      <a:r>
                        <a:rPr lang="en"/>
                        <a:t>bytes</a:t>
                      </a:r>
                      <a:endParaRPr/>
                    </a:p>
                  </a:txBody>
                  <a:tcPr marT="91425" marB="91425" marR="91425" marL="91425"/>
                </a:tc>
              </a:tr>
              <a:tr h="381000">
                <a:tc>
                  <a:txBody>
                    <a:bodyPr/>
                    <a:lstStyle/>
                    <a:p>
                      <a:pPr indent="0" lvl="0" marL="0" rtl="0" algn="l">
                        <a:spcBef>
                          <a:spcPts val="0"/>
                        </a:spcBef>
                        <a:spcAft>
                          <a:spcPts val="0"/>
                        </a:spcAft>
                        <a:buNone/>
                      </a:pPr>
                      <a:r>
                        <a:rPr lang="en"/>
                        <a:t>memory</a:t>
                      </a:r>
                      <a:endParaRPr/>
                    </a:p>
                  </a:txBody>
                  <a:tcPr marT="91425" marB="91425" marR="91425" marL="91425"/>
                </a:tc>
              </a:tr>
              <a:tr h="381000">
                <a:tc>
                  <a:txBody>
                    <a:bodyPr/>
                    <a:lstStyle/>
                    <a:p>
                      <a:pPr indent="0" lvl="0" marL="0" rtl="0" algn="l">
                        <a:spcBef>
                          <a:spcPts val="0"/>
                        </a:spcBef>
                        <a:spcAft>
                          <a:spcPts val="0"/>
                        </a:spcAft>
                        <a:buNone/>
                      </a:pPr>
                      <a:r>
                        <a:rPr lang="en"/>
                        <a:t>Binary digit</a:t>
                      </a:r>
                      <a:endParaRPr/>
                    </a:p>
                  </a:txBody>
                  <a:tcPr marT="91425" marB="91425" marR="91425" marL="91425"/>
                </a:tc>
              </a:tr>
            </a:tbl>
          </a:graphicData>
        </a:graphic>
      </p:graphicFrame>
      <p:sp>
        <p:nvSpPr>
          <p:cNvPr id="165" name="Google Shape;165;p17"/>
          <p:cNvSpPr txBox="1"/>
          <p:nvPr/>
        </p:nvSpPr>
        <p:spPr>
          <a:xfrm>
            <a:off x="311700" y="1913700"/>
            <a:ext cx="6381300" cy="167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t>You can select a sentence stem to help you share your thoughts:</a:t>
            </a:r>
            <a:endParaRPr sz="1300"/>
          </a:p>
          <a:p>
            <a:pPr indent="0" lvl="0" marL="0" rtl="0" algn="l">
              <a:spcBef>
                <a:spcPts val="0"/>
              </a:spcBef>
              <a:spcAft>
                <a:spcPts val="0"/>
              </a:spcAft>
              <a:buNone/>
            </a:pPr>
            <a:r>
              <a:t/>
            </a:r>
            <a:endParaRPr sz="1200"/>
          </a:p>
          <a:p>
            <a:pPr indent="0" lvl="0" marL="0" rtl="0" algn="l">
              <a:spcBef>
                <a:spcPts val="0"/>
              </a:spcBef>
              <a:spcAft>
                <a:spcPts val="0"/>
              </a:spcAft>
              <a:buNone/>
            </a:pPr>
            <a:r>
              <a:rPr lang="en" sz="1200"/>
              <a:t>________________ because _______________.</a:t>
            </a:r>
            <a:endParaRPr sz="1200"/>
          </a:p>
          <a:p>
            <a:pPr indent="0" lvl="0" marL="0" rtl="0" algn="l">
              <a:spcBef>
                <a:spcPts val="0"/>
              </a:spcBef>
              <a:spcAft>
                <a:spcPts val="0"/>
              </a:spcAft>
              <a:buNone/>
            </a:pPr>
            <a:r>
              <a:rPr lang="en" sz="1200"/>
              <a:t>Because ________________ , _______________.</a:t>
            </a:r>
            <a:endParaRPr sz="1200"/>
          </a:p>
          <a:p>
            <a:pPr indent="0" lvl="0" marL="0" rtl="0" algn="l">
              <a:spcBef>
                <a:spcPts val="0"/>
              </a:spcBef>
              <a:spcAft>
                <a:spcPts val="0"/>
              </a:spcAft>
              <a:buNone/>
            </a:pPr>
            <a:r>
              <a:rPr lang="en" sz="1200"/>
              <a:t>Since _____________, __________________</a:t>
            </a:r>
            <a:endParaRPr sz="1200"/>
          </a:p>
          <a:p>
            <a:pPr indent="0" lvl="0" marL="0" rtl="0" algn="l">
              <a:spcBef>
                <a:spcPts val="0"/>
              </a:spcBef>
              <a:spcAft>
                <a:spcPts val="0"/>
              </a:spcAft>
              <a:buNone/>
            </a:pPr>
            <a:r>
              <a:rPr lang="en" sz="1200"/>
              <a:t>________________,  therefore _______________.</a:t>
            </a:r>
            <a:endParaRPr sz="1200"/>
          </a:p>
          <a:p>
            <a:pPr indent="0" lvl="0" marL="0" rtl="0" algn="l">
              <a:spcBef>
                <a:spcPts val="0"/>
              </a:spcBef>
              <a:spcAft>
                <a:spcPts val="0"/>
              </a:spcAft>
              <a:buNone/>
            </a:pPr>
            <a:r>
              <a:rPr lang="en" sz="1200"/>
              <a:t>______________,  consequently _____________.</a:t>
            </a:r>
            <a:endParaRPr sz="1200"/>
          </a:p>
          <a:p>
            <a:pPr indent="0" lvl="0" marL="0" rtl="0" algn="l">
              <a:spcBef>
                <a:spcPts val="0"/>
              </a:spcBef>
              <a:spcAft>
                <a:spcPts val="0"/>
              </a:spcAft>
              <a:buNone/>
            </a:pPr>
            <a:r>
              <a:rPr lang="en" sz="1200"/>
              <a:t>___________ leads to______________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8"/>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Give an example of a special purpose computer that you are familiar with and briefly describe its hardware and its software.</a:t>
            </a:r>
            <a:endParaRPr sz="2500"/>
          </a:p>
        </p:txBody>
      </p:sp>
      <p:sp>
        <p:nvSpPr>
          <p:cNvPr id="171" name="Google Shape;171;p18"/>
          <p:cNvSpPr txBox="1"/>
          <p:nvPr>
            <p:ph idx="1" type="body"/>
          </p:nvPr>
        </p:nvSpPr>
        <p:spPr>
          <a:xfrm>
            <a:off x="311700" y="2599475"/>
            <a:ext cx="8520600" cy="23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example of a special purpose computer is…</a:t>
            </a:r>
            <a:endParaRPr/>
          </a:p>
          <a:p>
            <a:pPr indent="0" lvl="0" marL="0" rtl="0" algn="l">
              <a:spcBef>
                <a:spcPts val="1600"/>
              </a:spcBef>
              <a:spcAft>
                <a:spcPts val="1600"/>
              </a:spcAft>
              <a:buNone/>
            </a:pPr>
            <a:r>
              <a:rPr lang="en"/>
              <a:t>One way the hardware and software work together is...</a:t>
            </a:r>
            <a:endParaRPr/>
          </a:p>
        </p:txBody>
      </p:sp>
      <p:graphicFrame>
        <p:nvGraphicFramePr>
          <p:cNvPr id="172" name="Google Shape;172;p18"/>
          <p:cNvGraphicFramePr/>
          <p:nvPr/>
        </p:nvGraphicFramePr>
        <p:xfrm>
          <a:off x="311675" y="1589350"/>
          <a:ext cx="3000000" cy="3000000"/>
        </p:xfrm>
        <a:graphic>
          <a:graphicData uri="http://schemas.openxmlformats.org/drawingml/2006/table">
            <a:tbl>
              <a:tblPr>
                <a:noFill/>
                <a:tableStyleId>{2D5671C0-B155-4661-A999-A3C20E29FFE1}</a:tableStyleId>
              </a:tblPr>
              <a:tblGrid>
                <a:gridCol w="1704125"/>
                <a:gridCol w="1704125"/>
                <a:gridCol w="1704125"/>
                <a:gridCol w="1704125"/>
                <a:gridCol w="1704125"/>
              </a:tblGrid>
              <a:tr h="381000">
                <a:tc gridSpan="5">
                  <a:txBody>
                    <a:bodyPr/>
                    <a:lstStyle/>
                    <a:p>
                      <a:pPr indent="0" lvl="0" marL="0" rtl="0" algn="l">
                        <a:spcBef>
                          <a:spcPts val="0"/>
                        </a:spcBef>
                        <a:spcAft>
                          <a:spcPts val="0"/>
                        </a:spcAft>
                        <a:buNone/>
                      </a:pPr>
                      <a:r>
                        <a:rPr lang="en"/>
                        <a:t>Word Bank:</a:t>
                      </a:r>
                      <a:endParaRPr/>
                    </a:p>
                  </a:txBody>
                  <a:tcPr marT="91425" marB="91425" marR="91425" marL="91425"/>
                </a:tc>
                <a:tc hMerge="1"/>
                <a:tc hMerge="1"/>
                <a:tc hMerge="1"/>
                <a:tc hMerge="1"/>
              </a:tr>
              <a:tr h="381000">
                <a:tc>
                  <a:txBody>
                    <a:bodyPr/>
                    <a:lstStyle/>
                    <a:p>
                      <a:pPr indent="0" lvl="0" marL="0" rtl="0" algn="l">
                        <a:spcBef>
                          <a:spcPts val="0"/>
                        </a:spcBef>
                        <a:spcAft>
                          <a:spcPts val="0"/>
                        </a:spcAft>
                        <a:buNone/>
                      </a:pPr>
                      <a:r>
                        <a:rPr lang="en"/>
                        <a:t>Hardware</a:t>
                      </a:r>
                      <a:endParaRPr/>
                    </a:p>
                  </a:txBody>
                  <a:tcPr marT="91425" marB="91425" marR="91425" marL="91425"/>
                </a:tc>
                <a:tc>
                  <a:txBody>
                    <a:bodyPr/>
                    <a:lstStyle/>
                    <a:p>
                      <a:pPr indent="0" lvl="0" marL="0" rtl="0" algn="l">
                        <a:spcBef>
                          <a:spcPts val="0"/>
                        </a:spcBef>
                        <a:spcAft>
                          <a:spcPts val="0"/>
                        </a:spcAft>
                        <a:buNone/>
                      </a:pPr>
                      <a:r>
                        <a:rPr lang="en"/>
                        <a:t>Software</a:t>
                      </a:r>
                      <a:endParaRPr/>
                    </a:p>
                  </a:txBody>
                  <a:tcPr marT="91425" marB="91425" marR="91425" marL="91425"/>
                </a:tc>
                <a:tc>
                  <a:txBody>
                    <a:bodyPr/>
                    <a:lstStyle/>
                    <a:p>
                      <a:pPr indent="0" lvl="0" marL="0" rtl="0" algn="l">
                        <a:spcBef>
                          <a:spcPts val="0"/>
                        </a:spcBef>
                        <a:spcAft>
                          <a:spcPts val="0"/>
                        </a:spcAft>
                        <a:buNone/>
                      </a:pPr>
                      <a:r>
                        <a:rPr lang="en"/>
                        <a:t>Input</a:t>
                      </a:r>
                      <a:endParaRPr/>
                    </a:p>
                  </a:txBody>
                  <a:tcPr marT="91425" marB="91425" marR="91425" marL="91425"/>
                </a:tc>
                <a:tc>
                  <a:txBody>
                    <a:bodyPr/>
                    <a:lstStyle/>
                    <a:p>
                      <a:pPr indent="0" lvl="0" marL="0" rtl="0" algn="l">
                        <a:spcBef>
                          <a:spcPts val="0"/>
                        </a:spcBef>
                        <a:spcAft>
                          <a:spcPts val="0"/>
                        </a:spcAft>
                        <a:buNone/>
                      </a:pPr>
                      <a:r>
                        <a:rPr lang="en"/>
                        <a:t>Output</a:t>
                      </a:r>
                      <a:endParaRPr/>
                    </a:p>
                  </a:txBody>
                  <a:tcPr marT="91425" marB="91425" marR="91425" marL="91425"/>
                </a:tc>
                <a:tc>
                  <a:txBody>
                    <a:bodyPr/>
                    <a:lstStyle/>
                    <a:p>
                      <a:pPr indent="0" lvl="0" marL="0" rtl="0" algn="l">
                        <a:spcBef>
                          <a:spcPts val="0"/>
                        </a:spcBef>
                        <a:spcAft>
                          <a:spcPts val="0"/>
                        </a:spcAft>
                        <a:buNone/>
                      </a:pPr>
                      <a:r>
                        <a:rPr lang="en"/>
                        <a:t>Program</a:t>
                      </a:r>
                      <a:endParaRPr/>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9"/>
          <p:cNvSpPr txBox="1"/>
          <p:nvPr>
            <p:ph type="title"/>
          </p:nvPr>
        </p:nvSpPr>
        <p:spPr>
          <a:xfrm>
            <a:off x="152400" y="140225"/>
            <a:ext cx="8832300" cy="202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2.6</a:t>
            </a:r>
            <a:endParaRPr/>
          </a:p>
          <a:p>
            <a:pPr indent="0" lvl="0" marL="0" rtl="0" algn="l">
              <a:spcBef>
                <a:spcPts val="0"/>
              </a:spcBef>
              <a:spcAft>
                <a:spcPts val="0"/>
              </a:spcAft>
              <a:buNone/>
            </a:pPr>
            <a:r>
              <a:t/>
            </a:r>
            <a:endParaRPr b="1" sz="100"/>
          </a:p>
          <a:p>
            <a:pPr indent="0" lvl="0" marL="0" rtl="0" algn="l">
              <a:spcBef>
                <a:spcPts val="0"/>
              </a:spcBef>
              <a:spcAft>
                <a:spcPts val="0"/>
              </a:spcAft>
              <a:buNone/>
            </a:pPr>
            <a:r>
              <a:rPr b="1" lang="en" sz="1400"/>
              <a:t>Sentence Deconstruction</a:t>
            </a:r>
            <a:endParaRPr b="1" sz="1400"/>
          </a:p>
          <a:p>
            <a:pPr indent="0" lvl="0" marL="0" rtl="0" algn="l">
              <a:spcBef>
                <a:spcPts val="0"/>
              </a:spcBef>
              <a:spcAft>
                <a:spcPts val="0"/>
              </a:spcAft>
              <a:buNone/>
            </a:pPr>
            <a:r>
              <a:t/>
            </a:r>
            <a:endParaRPr sz="100"/>
          </a:p>
          <a:p>
            <a:pPr indent="0" lvl="0" marL="0" rtl="0" algn="l">
              <a:spcBef>
                <a:spcPts val="0"/>
              </a:spcBef>
              <a:spcAft>
                <a:spcPts val="0"/>
              </a:spcAft>
              <a:buNone/>
            </a:pPr>
            <a:r>
              <a:rPr lang="en" sz="1400"/>
              <a:t>In order to better understand the following sentence from the 2.6 POGIL activity, replace each underlined word with a related, more well-known word. Then, write a new version of the sentence using the new words in place of the underlined words..</a:t>
            </a:r>
            <a:endParaRPr sz="1400"/>
          </a:p>
          <a:p>
            <a:pPr indent="0" lvl="0" marL="0" rtl="0" algn="l">
              <a:spcBef>
                <a:spcPts val="0"/>
              </a:spcBef>
              <a:spcAft>
                <a:spcPts val="0"/>
              </a:spcAft>
              <a:buNone/>
            </a:pPr>
            <a:r>
              <a:t/>
            </a:r>
            <a:endParaRPr sz="900"/>
          </a:p>
          <a:p>
            <a:pPr indent="0" lvl="0" marL="0" rtl="0" algn="ctr">
              <a:spcBef>
                <a:spcPts val="0"/>
              </a:spcBef>
              <a:spcAft>
                <a:spcPts val="0"/>
              </a:spcAft>
              <a:buNone/>
            </a:pPr>
            <a:r>
              <a:rPr b="1" i="1" lang="en" sz="1400" u="sng"/>
              <a:t>Responsible</a:t>
            </a:r>
            <a:r>
              <a:rPr b="1" i="1" lang="en" sz="1400"/>
              <a:t> programmers try to </a:t>
            </a:r>
            <a:r>
              <a:rPr b="1" i="1" lang="en" sz="1400" u="sng"/>
              <a:t>consider</a:t>
            </a:r>
            <a:r>
              <a:rPr b="1" i="1" lang="en" sz="1400"/>
              <a:t> the </a:t>
            </a:r>
            <a:r>
              <a:rPr b="1" i="1" lang="en" sz="1400" u="sng"/>
              <a:t>unintended</a:t>
            </a:r>
            <a:r>
              <a:rPr b="1" i="1" lang="en" sz="1400"/>
              <a:t> ways their computing innovations can be used and the </a:t>
            </a:r>
            <a:r>
              <a:rPr b="1" i="1" lang="en" sz="1400" u="sng"/>
              <a:t>potential</a:t>
            </a:r>
            <a:r>
              <a:rPr b="1" i="1" lang="en" sz="1400"/>
              <a:t> </a:t>
            </a:r>
            <a:r>
              <a:rPr b="1" i="1" lang="en" sz="1400" u="sng"/>
              <a:t>beneficial</a:t>
            </a:r>
            <a:r>
              <a:rPr b="1" i="1" lang="en" sz="1400"/>
              <a:t> and </a:t>
            </a:r>
            <a:r>
              <a:rPr b="1" i="1" lang="en" sz="1400" u="sng"/>
              <a:t>harmful</a:t>
            </a:r>
            <a:r>
              <a:rPr b="1" i="1" lang="en" sz="1400"/>
              <a:t> </a:t>
            </a:r>
            <a:r>
              <a:rPr b="1" i="1" lang="en" sz="1400" u="sng"/>
              <a:t>effects</a:t>
            </a:r>
            <a:r>
              <a:rPr b="1" i="1" lang="en" sz="1400"/>
              <a:t> of these new uses...</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p:txBody>
      </p:sp>
      <p:sp>
        <p:nvSpPr>
          <p:cNvPr id="178" name="Google Shape;178;p19"/>
          <p:cNvSpPr txBox="1"/>
          <p:nvPr/>
        </p:nvSpPr>
        <p:spPr>
          <a:xfrm>
            <a:off x="272375" y="2091450"/>
            <a:ext cx="4665600" cy="203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000" u="sng">
                <a:solidFill>
                  <a:srgbClr val="1A73E8"/>
                </a:solidFill>
              </a:rPr>
              <a:t>Responsible</a:t>
            </a:r>
            <a:r>
              <a:rPr lang="en" sz="2000">
                <a:solidFill>
                  <a:srgbClr val="1A73E8"/>
                </a:solidFill>
              </a:rPr>
              <a:t> programmers try to </a:t>
            </a:r>
            <a:r>
              <a:rPr lang="en" sz="2000" u="sng">
                <a:solidFill>
                  <a:srgbClr val="1A73E8"/>
                </a:solidFill>
              </a:rPr>
              <a:t>consider</a:t>
            </a:r>
            <a:r>
              <a:rPr lang="en" sz="2000">
                <a:solidFill>
                  <a:srgbClr val="1A73E8"/>
                </a:solidFill>
              </a:rPr>
              <a:t> </a:t>
            </a:r>
            <a:endParaRPr sz="2000">
              <a:solidFill>
                <a:srgbClr val="1A73E8"/>
              </a:solidFill>
            </a:endParaRPr>
          </a:p>
          <a:p>
            <a:pPr indent="0" lvl="0" marL="0" rtl="0" algn="ctr">
              <a:spcBef>
                <a:spcPts val="0"/>
              </a:spcBef>
              <a:spcAft>
                <a:spcPts val="0"/>
              </a:spcAft>
              <a:buNone/>
            </a:pPr>
            <a:r>
              <a:rPr lang="en" sz="2000">
                <a:solidFill>
                  <a:srgbClr val="2AAAC7"/>
                </a:solidFill>
              </a:rPr>
              <a:t>the </a:t>
            </a:r>
            <a:r>
              <a:rPr lang="en" sz="2000" u="sng">
                <a:solidFill>
                  <a:srgbClr val="2AAAC7"/>
                </a:solidFill>
              </a:rPr>
              <a:t>unintended</a:t>
            </a:r>
            <a:r>
              <a:rPr lang="en" sz="2000">
                <a:solidFill>
                  <a:srgbClr val="2AAAC7"/>
                </a:solidFill>
              </a:rPr>
              <a:t> ways their computing innovations can be used</a:t>
            </a:r>
            <a:endParaRPr sz="2000">
              <a:solidFill>
                <a:srgbClr val="2AAAC7"/>
              </a:solidFill>
            </a:endParaRPr>
          </a:p>
          <a:p>
            <a:pPr indent="0" lvl="0" marL="0" rtl="0" algn="ctr">
              <a:spcBef>
                <a:spcPts val="0"/>
              </a:spcBef>
              <a:spcAft>
                <a:spcPts val="0"/>
              </a:spcAft>
              <a:buNone/>
            </a:pPr>
            <a:r>
              <a:rPr lang="en" sz="2000">
                <a:solidFill>
                  <a:srgbClr val="A64D79"/>
                </a:solidFill>
              </a:rPr>
              <a:t>and the </a:t>
            </a:r>
            <a:r>
              <a:rPr lang="en" sz="2000" u="sng">
                <a:solidFill>
                  <a:srgbClr val="A64D79"/>
                </a:solidFill>
              </a:rPr>
              <a:t>potential</a:t>
            </a:r>
            <a:r>
              <a:rPr lang="en" sz="2000">
                <a:solidFill>
                  <a:srgbClr val="A64D79"/>
                </a:solidFill>
              </a:rPr>
              <a:t> </a:t>
            </a:r>
            <a:r>
              <a:rPr lang="en" sz="2000" u="sng">
                <a:solidFill>
                  <a:srgbClr val="A64D79"/>
                </a:solidFill>
              </a:rPr>
              <a:t>beneficial</a:t>
            </a:r>
            <a:r>
              <a:rPr lang="en" sz="2000">
                <a:solidFill>
                  <a:srgbClr val="A64D79"/>
                </a:solidFill>
              </a:rPr>
              <a:t> and </a:t>
            </a:r>
            <a:r>
              <a:rPr lang="en" sz="2000" u="sng">
                <a:solidFill>
                  <a:srgbClr val="A64D79"/>
                </a:solidFill>
              </a:rPr>
              <a:t>harmful</a:t>
            </a:r>
            <a:r>
              <a:rPr lang="en" sz="2000">
                <a:solidFill>
                  <a:srgbClr val="A64D79"/>
                </a:solidFill>
              </a:rPr>
              <a:t> </a:t>
            </a:r>
            <a:r>
              <a:rPr lang="en" sz="2000" u="sng">
                <a:solidFill>
                  <a:srgbClr val="A64D79"/>
                </a:solidFill>
              </a:rPr>
              <a:t>effects</a:t>
            </a:r>
            <a:r>
              <a:rPr lang="en" sz="2000">
                <a:solidFill>
                  <a:srgbClr val="A64D79"/>
                </a:solidFill>
              </a:rPr>
              <a:t> of these new uses</a:t>
            </a:r>
            <a:r>
              <a:rPr lang="en" sz="2000">
                <a:solidFill>
                  <a:srgbClr val="A64D79"/>
                </a:solidFill>
              </a:rPr>
              <a:t>.</a:t>
            </a:r>
            <a:endParaRPr sz="2000">
              <a:solidFill>
                <a:srgbClr val="A64D79"/>
              </a:solidFill>
            </a:endParaRPr>
          </a:p>
        </p:txBody>
      </p:sp>
      <p:sp>
        <p:nvSpPr>
          <p:cNvPr id="179" name="Google Shape;179;p19"/>
          <p:cNvSpPr txBox="1"/>
          <p:nvPr>
            <p:ph type="title"/>
          </p:nvPr>
        </p:nvSpPr>
        <p:spPr>
          <a:xfrm>
            <a:off x="272375" y="4184525"/>
            <a:ext cx="8832300" cy="88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Write your new version of the sentence here:</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b="1" i="1"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p:txBody>
      </p:sp>
      <p:sp>
        <p:nvSpPr>
          <p:cNvPr id="180" name="Google Shape;180;p19"/>
          <p:cNvSpPr txBox="1"/>
          <p:nvPr/>
        </p:nvSpPr>
        <p:spPr>
          <a:xfrm>
            <a:off x="4319100" y="1997225"/>
            <a:ext cx="46656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000" u="sng">
                <a:solidFill>
                  <a:srgbClr val="1A73E8"/>
                </a:solidFill>
              </a:rPr>
              <a:t>responsible</a:t>
            </a:r>
            <a:r>
              <a:rPr lang="en" sz="2000">
                <a:solidFill>
                  <a:srgbClr val="1A73E8"/>
                </a:solidFill>
              </a:rPr>
              <a:t> = ________ </a:t>
            </a:r>
            <a:endParaRPr sz="2000">
              <a:solidFill>
                <a:srgbClr val="1A73E8"/>
              </a:solidFill>
            </a:endParaRPr>
          </a:p>
          <a:p>
            <a:pPr indent="0" lvl="0" marL="0" rtl="0" algn="ctr">
              <a:spcBef>
                <a:spcPts val="0"/>
              </a:spcBef>
              <a:spcAft>
                <a:spcPts val="0"/>
              </a:spcAft>
              <a:buNone/>
            </a:pPr>
            <a:r>
              <a:rPr lang="en" sz="2000" u="sng">
                <a:solidFill>
                  <a:srgbClr val="1A73E8"/>
                </a:solidFill>
              </a:rPr>
              <a:t>consider</a:t>
            </a:r>
            <a:r>
              <a:rPr lang="en" sz="2000">
                <a:solidFill>
                  <a:srgbClr val="1A73E8"/>
                </a:solidFill>
              </a:rPr>
              <a:t> = ________</a:t>
            </a:r>
            <a:endParaRPr sz="2000">
              <a:solidFill>
                <a:srgbClr val="1A73E8"/>
              </a:solidFill>
            </a:endParaRPr>
          </a:p>
          <a:p>
            <a:pPr indent="0" lvl="0" marL="0" rtl="0" algn="ctr">
              <a:spcBef>
                <a:spcPts val="0"/>
              </a:spcBef>
              <a:spcAft>
                <a:spcPts val="0"/>
              </a:spcAft>
              <a:buNone/>
            </a:pPr>
            <a:r>
              <a:rPr lang="en" sz="2000" u="sng">
                <a:solidFill>
                  <a:srgbClr val="2AAAC7"/>
                </a:solidFill>
              </a:rPr>
              <a:t>unintended</a:t>
            </a:r>
            <a:r>
              <a:rPr lang="en" sz="2000">
                <a:solidFill>
                  <a:srgbClr val="2AAAC7"/>
                </a:solidFill>
              </a:rPr>
              <a:t> =________</a:t>
            </a:r>
            <a:endParaRPr sz="2000">
              <a:solidFill>
                <a:srgbClr val="2AAAC7"/>
              </a:solidFill>
            </a:endParaRPr>
          </a:p>
          <a:p>
            <a:pPr indent="0" lvl="0" marL="0" rtl="0" algn="ctr">
              <a:spcBef>
                <a:spcPts val="0"/>
              </a:spcBef>
              <a:spcAft>
                <a:spcPts val="0"/>
              </a:spcAft>
              <a:buNone/>
            </a:pPr>
            <a:r>
              <a:rPr lang="en" sz="2000" u="sng">
                <a:solidFill>
                  <a:srgbClr val="A64D79"/>
                </a:solidFill>
              </a:rPr>
              <a:t>potential</a:t>
            </a:r>
            <a:r>
              <a:rPr lang="en" sz="2000">
                <a:solidFill>
                  <a:srgbClr val="A64D79"/>
                </a:solidFill>
              </a:rPr>
              <a:t> = </a:t>
            </a:r>
            <a:r>
              <a:rPr lang="en" sz="2000" u="sng">
                <a:solidFill>
                  <a:srgbClr val="A64D79"/>
                </a:solidFill>
              </a:rPr>
              <a:t>________</a:t>
            </a:r>
            <a:endParaRPr sz="2000">
              <a:solidFill>
                <a:srgbClr val="A64D79"/>
              </a:solidFill>
            </a:endParaRPr>
          </a:p>
          <a:p>
            <a:pPr indent="0" lvl="0" marL="0" rtl="0" algn="ctr">
              <a:spcBef>
                <a:spcPts val="0"/>
              </a:spcBef>
              <a:spcAft>
                <a:spcPts val="0"/>
              </a:spcAft>
              <a:buNone/>
            </a:pPr>
            <a:r>
              <a:rPr lang="en" sz="2000" u="sng">
                <a:solidFill>
                  <a:srgbClr val="A64D79"/>
                </a:solidFill>
              </a:rPr>
              <a:t>beneficial</a:t>
            </a:r>
            <a:r>
              <a:rPr lang="en" sz="2000">
                <a:solidFill>
                  <a:srgbClr val="A64D79"/>
                </a:solidFill>
              </a:rPr>
              <a:t> = ________</a:t>
            </a:r>
            <a:endParaRPr sz="2000">
              <a:solidFill>
                <a:srgbClr val="A64D79"/>
              </a:solidFill>
            </a:endParaRPr>
          </a:p>
          <a:p>
            <a:pPr indent="0" lvl="0" marL="0" rtl="0" algn="ctr">
              <a:spcBef>
                <a:spcPts val="0"/>
              </a:spcBef>
              <a:spcAft>
                <a:spcPts val="0"/>
              </a:spcAft>
              <a:buNone/>
            </a:pPr>
            <a:r>
              <a:rPr lang="en" sz="2000" u="sng">
                <a:solidFill>
                  <a:srgbClr val="A64D79"/>
                </a:solidFill>
              </a:rPr>
              <a:t>harmful</a:t>
            </a:r>
            <a:r>
              <a:rPr lang="en" sz="2000">
                <a:solidFill>
                  <a:srgbClr val="A64D79"/>
                </a:solidFill>
              </a:rPr>
              <a:t> = ________</a:t>
            </a:r>
            <a:endParaRPr sz="2000">
              <a:solidFill>
                <a:srgbClr val="A64D79"/>
              </a:solidFill>
            </a:endParaRPr>
          </a:p>
          <a:p>
            <a:pPr indent="0" lvl="0" marL="0" rtl="0" algn="ctr">
              <a:spcBef>
                <a:spcPts val="0"/>
              </a:spcBef>
              <a:spcAft>
                <a:spcPts val="0"/>
              </a:spcAft>
              <a:buNone/>
            </a:pPr>
            <a:r>
              <a:rPr lang="en" sz="2000" u="sng">
                <a:solidFill>
                  <a:srgbClr val="A64D79"/>
                </a:solidFill>
              </a:rPr>
              <a:t>effects</a:t>
            </a:r>
            <a:r>
              <a:rPr lang="en" sz="2000">
                <a:solidFill>
                  <a:srgbClr val="A64D79"/>
                </a:solidFill>
              </a:rPr>
              <a:t> =</a:t>
            </a:r>
            <a:r>
              <a:rPr lang="en" sz="2000" u="sng">
                <a:solidFill>
                  <a:srgbClr val="A64D79"/>
                </a:solidFill>
              </a:rPr>
              <a:t> </a:t>
            </a:r>
            <a:r>
              <a:rPr lang="en" sz="2000">
                <a:solidFill>
                  <a:srgbClr val="A64D79"/>
                </a:solidFill>
              </a:rPr>
              <a:t>________</a:t>
            </a:r>
            <a:endParaRPr sz="2000" u="sng">
              <a:solidFill>
                <a:srgbClr val="A64D7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0"/>
          <p:cNvSpPr txBox="1"/>
          <p:nvPr>
            <p:ph type="title"/>
          </p:nvPr>
        </p:nvSpPr>
        <p:spPr>
          <a:xfrm>
            <a:off x="285750" y="388400"/>
            <a:ext cx="8338800" cy="162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2.7 - </a:t>
            </a:r>
            <a:r>
              <a:rPr lang="en"/>
              <a:t>Sequence Flow Map</a:t>
            </a:r>
            <a:endParaRPr/>
          </a:p>
          <a:p>
            <a:pPr indent="0" lvl="0" marL="0" rtl="0" algn="l">
              <a:spcBef>
                <a:spcPts val="0"/>
              </a:spcBef>
              <a:spcAft>
                <a:spcPts val="0"/>
              </a:spcAft>
              <a:buNone/>
            </a:pPr>
            <a:r>
              <a:t/>
            </a:r>
            <a:endParaRPr sz="400"/>
          </a:p>
          <a:p>
            <a:pPr indent="0" lvl="0" marL="0" rtl="0" algn="l">
              <a:spcBef>
                <a:spcPts val="0"/>
              </a:spcBef>
              <a:spcAft>
                <a:spcPts val="0"/>
              </a:spcAft>
              <a:buNone/>
            </a:pPr>
            <a:r>
              <a:rPr lang="en" sz="1200">
                <a:latin typeface="Arial"/>
                <a:ea typeface="Arial"/>
                <a:cs typeface="Arial"/>
                <a:sym typeface="Arial"/>
              </a:rPr>
              <a:t>T</a:t>
            </a:r>
            <a:r>
              <a:rPr lang="en" sz="1200">
                <a:latin typeface="Arial"/>
                <a:ea typeface="Arial"/>
                <a:cs typeface="Arial"/>
                <a:sym typeface="Arial"/>
              </a:rPr>
              <a:t>his graphic organizer can help you to organize your thoughts when describing how you created the I Have a Dream App, or when planning out your I Have a Dream enhancements or Soundboard app.</a:t>
            </a:r>
            <a:endParaRPr sz="1200">
              <a:latin typeface="Arial"/>
              <a:ea typeface="Arial"/>
              <a:cs typeface="Arial"/>
              <a:sym typeface="Arial"/>
            </a:endParaRPr>
          </a:p>
        </p:txBody>
      </p:sp>
      <p:sp>
        <p:nvSpPr>
          <p:cNvPr id="186" name="Google Shape;186;p20"/>
          <p:cNvSpPr/>
          <p:nvPr/>
        </p:nvSpPr>
        <p:spPr>
          <a:xfrm>
            <a:off x="1315327" y="1817825"/>
            <a:ext cx="37308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
          <p:cNvSpPr/>
          <p:nvPr/>
        </p:nvSpPr>
        <p:spPr>
          <a:xfrm>
            <a:off x="282925" y="1817765"/>
            <a:ext cx="760933" cy="680165"/>
          </a:xfrm>
          <a:prstGeom prst="flowChartOffpageConnector">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First</a:t>
            </a:r>
            <a:endParaRPr/>
          </a:p>
        </p:txBody>
      </p:sp>
      <p:sp>
        <p:nvSpPr>
          <p:cNvPr id="188" name="Google Shape;188;p20"/>
          <p:cNvSpPr/>
          <p:nvPr/>
        </p:nvSpPr>
        <p:spPr>
          <a:xfrm>
            <a:off x="282925" y="2598688"/>
            <a:ext cx="760933" cy="680165"/>
          </a:xfrm>
          <a:prstGeom prst="flowChartOffpageConnector">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Next</a:t>
            </a:r>
            <a:endParaRPr/>
          </a:p>
        </p:txBody>
      </p:sp>
      <p:sp>
        <p:nvSpPr>
          <p:cNvPr id="189" name="Google Shape;189;p20"/>
          <p:cNvSpPr/>
          <p:nvPr/>
        </p:nvSpPr>
        <p:spPr>
          <a:xfrm>
            <a:off x="282925" y="3379599"/>
            <a:ext cx="760933" cy="680165"/>
          </a:xfrm>
          <a:prstGeom prst="flowChartOffpageConnector">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After that</a:t>
            </a:r>
            <a:endParaRPr/>
          </a:p>
        </p:txBody>
      </p:sp>
      <p:sp>
        <p:nvSpPr>
          <p:cNvPr id="190" name="Google Shape;190;p20"/>
          <p:cNvSpPr/>
          <p:nvPr/>
        </p:nvSpPr>
        <p:spPr>
          <a:xfrm>
            <a:off x="5170589" y="1817825"/>
            <a:ext cx="36063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0"/>
          <p:cNvSpPr/>
          <p:nvPr/>
        </p:nvSpPr>
        <p:spPr>
          <a:xfrm>
            <a:off x="1315327" y="2598728"/>
            <a:ext cx="37308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0"/>
          <p:cNvSpPr/>
          <p:nvPr/>
        </p:nvSpPr>
        <p:spPr>
          <a:xfrm>
            <a:off x="5170589" y="2598728"/>
            <a:ext cx="36063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0"/>
          <p:cNvSpPr/>
          <p:nvPr/>
        </p:nvSpPr>
        <p:spPr>
          <a:xfrm>
            <a:off x="1315327" y="3379631"/>
            <a:ext cx="37308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0"/>
          <p:cNvSpPr/>
          <p:nvPr/>
        </p:nvSpPr>
        <p:spPr>
          <a:xfrm>
            <a:off x="5170589" y="3379631"/>
            <a:ext cx="36063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0"/>
          <p:cNvSpPr txBox="1"/>
          <p:nvPr/>
        </p:nvSpPr>
        <p:spPr>
          <a:xfrm>
            <a:off x="315143" y="1527875"/>
            <a:ext cx="761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a:t>
            </a:r>
            <a:endParaRPr/>
          </a:p>
        </p:txBody>
      </p:sp>
      <p:sp>
        <p:nvSpPr>
          <p:cNvPr id="196" name="Google Shape;196;p20"/>
          <p:cNvSpPr txBox="1"/>
          <p:nvPr/>
        </p:nvSpPr>
        <p:spPr>
          <a:xfrm>
            <a:off x="2261557" y="1417575"/>
            <a:ext cx="16506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Description</a:t>
            </a:r>
            <a:endParaRPr/>
          </a:p>
        </p:txBody>
      </p:sp>
      <p:sp>
        <p:nvSpPr>
          <p:cNvPr id="197" name="Google Shape;197;p20"/>
          <p:cNvSpPr txBox="1"/>
          <p:nvPr/>
        </p:nvSpPr>
        <p:spPr>
          <a:xfrm>
            <a:off x="5785905" y="1202175"/>
            <a:ext cx="2375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Notes for </a:t>
            </a:r>
            <a:endParaRPr/>
          </a:p>
          <a:p>
            <a:pPr indent="0" lvl="0" marL="0" rtl="0" algn="ctr">
              <a:spcBef>
                <a:spcPts val="0"/>
              </a:spcBef>
              <a:spcAft>
                <a:spcPts val="0"/>
              </a:spcAft>
              <a:buNone/>
            </a:pPr>
            <a:r>
              <a:rPr lang="en"/>
              <a:t>UI and/or Code Blocks</a:t>
            </a:r>
            <a:endParaRPr/>
          </a:p>
        </p:txBody>
      </p:sp>
      <p:sp>
        <p:nvSpPr>
          <p:cNvPr id="198" name="Google Shape;198;p20"/>
          <p:cNvSpPr/>
          <p:nvPr/>
        </p:nvSpPr>
        <p:spPr>
          <a:xfrm>
            <a:off x="284363" y="4172649"/>
            <a:ext cx="760933" cy="680165"/>
          </a:xfrm>
          <a:prstGeom prst="flowChartOffpageConnector">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Last</a:t>
            </a:r>
            <a:endParaRPr/>
          </a:p>
        </p:txBody>
      </p:sp>
      <p:sp>
        <p:nvSpPr>
          <p:cNvPr id="199" name="Google Shape;199;p20"/>
          <p:cNvSpPr/>
          <p:nvPr/>
        </p:nvSpPr>
        <p:spPr>
          <a:xfrm>
            <a:off x="1316764" y="4172681"/>
            <a:ext cx="37308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0"/>
          <p:cNvSpPr/>
          <p:nvPr/>
        </p:nvSpPr>
        <p:spPr>
          <a:xfrm>
            <a:off x="5172027" y="4172681"/>
            <a:ext cx="3606300" cy="680100"/>
          </a:xfrm>
          <a:prstGeom prst="rect">
            <a:avLst/>
          </a:prstGeom>
          <a:no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id="205" name="Google Shape;205;p21"/>
          <p:cNvPicPr preferRelativeResize="0"/>
          <p:nvPr/>
        </p:nvPicPr>
        <p:blipFill>
          <a:blip r:embed="rId3">
            <a:alphaModFix/>
          </a:blip>
          <a:stretch>
            <a:fillRect/>
          </a:stretch>
        </p:blipFill>
        <p:spPr>
          <a:xfrm>
            <a:off x="1976151" y="489725"/>
            <a:ext cx="6916524" cy="4392349"/>
          </a:xfrm>
          <a:prstGeom prst="rect">
            <a:avLst/>
          </a:prstGeom>
          <a:noFill/>
          <a:ln>
            <a:noFill/>
          </a:ln>
        </p:spPr>
      </p:pic>
      <p:graphicFrame>
        <p:nvGraphicFramePr>
          <p:cNvPr id="206" name="Google Shape;206;p21"/>
          <p:cNvGraphicFramePr/>
          <p:nvPr/>
        </p:nvGraphicFramePr>
        <p:xfrm>
          <a:off x="373875" y="1737925"/>
          <a:ext cx="3000000" cy="3000000"/>
        </p:xfrm>
        <a:graphic>
          <a:graphicData uri="http://schemas.openxmlformats.org/drawingml/2006/table">
            <a:tbl>
              <a:tblPr>
                <a:noFill/>
                <a:tableStyleId>{2D5671C0-B155-4661-A999-A3C20E29FFE1}</a:tableStyleId>
              </a:tblPr>
              <a:tblGrid>
                <a:gridCol w="1466825"/>
              </a:tblGrid>
              <a:tr h="381000">
                <a:tc>
                  <a:txBody>
                    <a:bodyPr/>
                    <a:lstStyle/>
                    <a:p>
                      <a:pPr indent="0" lvl="0" marL="0" rtl="0" algn="l">
                        <a:spcBef>
                          <a:spcPts val="0"/>
                        </a:spcBef>
                        <a:spcAft>
                          <a:spcPts val="0"/>
                        </a:spcAft>
                        <a:buNone/>
                      </a:pPr>
                      <a:r>
                        <a:rPr lang="en"/>
                        <a:t>representation</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Including only necessary details</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general</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Procedural abstraction</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Data abstraction</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07" name="Google Shape;207;p21"/>
          <p:cNvSpPr txBox="1"/>
          <p:nvPr>
            <p:ph type="title"/>
          </p:nvPr>
        </p:nvSpPr>
        <p:spPr>
          <a:xfrm>
            <a:off x="124150" y="140225"/>
            <a:ext cx="8631900" cy="53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2.8</a:t>
            </a:r>
            <a:endParaRPr/>
          </a:p>
          <a:p>
            <a:pPr indent="0" lvl="0" marL="0" rtl="0" algn="l">
              <a:spcBef>
                <a:spcPts val="0"/>
              </a:spcBef>
              <a:spcAft>
                <a:spcPts val="0"/>
              </a:spcAft>
              <a:buNone/>
            </a:pPr>
            <a:r>
              <a:rPr lang="en" sz="1400"/>
              <a:t>Use the following words/phrases to fill out this concept map. </a:t>
            </a:r>
            <a:endParaRPr sz="1400"/>
          </a:p>
          <a:p>
            <a:pPr indent="0" lvl="0" marL="0" rtl="0" algn="l">
              <a:spcBef>
                <a:spcPts val="0"/>
              </a:spcBef>
              <a:spcAft>
                <a:spcPts val="0"/>
              </a:spcAft>
              <a:buNone/>
            </a:pPr>
            <a:r>
              <a:t/>
            </a:r>
            <a:endParaRPr sz="1400"/>
          </a:p>
        </p:txBody>
      </p:sp>
      <p:sp>
        <p:nvSpPr>
          <p:cNvPr id="208" name="Google Shape;208;p21"/>
          <p:cNvSpPr txBox="1"/>
          <p:nvPr/>
        </p:nvSpPr>
        <p:spPr>
          <a:xfrm>
            <a:off x="4953000" y="4604400"/>
            <a:ext cx="6367200" cy="53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44444"/>
                </a:solidFill>
              </a:rPr>
              <a:t>Then, add your own examples in the rectangles. </a:t>
            </a:r>
            <a:endParaRPr>
              <a:solidFill>
                <a:srgbClr val="444444"/>
              </a:solidFill>
            </a:endParaRPr>
          </a:p>
        </p:txBody>
      </p:sp>
      <p:sp>
        <p:nvSpPr>
          <p:cNvPr id="209" name="Google Shape;209;p21"/>
          <p:cNvSpPr txBox="1"/>
          <p:nvPr/>
        </p:nvSpPr>
        <p:spPr>
          <a:xfrm>
            <a:off x="1306625" y="2488800"/>
            <a:ext cx="1088700" cy="39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0" name="Google Shape;210;p21"/>
          <p:cNvSpPr txBox="1"/>
          <p:nvPr/>
        </p:nvSpPr>
        <p:spPr>
          <a:xfrm>
            <a:off x="4282798" y="9806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1" name="Google Shape;211;p21"/>
          <p:cNvSpPr txBox="1"/>
          <p:nvPr/>
        </p:nvSpPr>
        <p:spPr>
          <a:xfrm>
            <a:off x="2464898" y="2729975"/>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2" name="Google Shape;212;p21"/>
          <p:cNvSpPr txBox="1"/>
          <p:nvPr/>
        </p:nvSpPr>
        <p:spPr>
          <a:xfrm>
            <a:off x="2078048" y="37638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3" name="Google Shape;213;p21"/>
          <p:cNvSpPr txBox="1"/>
          <p:nvPr/>
        </p:nvSpPr>
        <p:spPr>
          <a:xfrm>
            <a:off x="4736823" y="32274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4" name="Google Shape;214;p21"/>
          <p:cNvSpPr txBox="1"/>
          <p:nvPr/>
        </p:nvSpPr>
        <p:spPr>
          <a:xfrm>
            <a:off x="4736823" y="27925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5" name="Google Shape;215;p21"/>
          <p:cNvSpPr txBox="1"/>
          <p:nvPr/>
        </p:nvSpPr>
        <p:spPr>
          <a:xfrm>
            <a:off x="5115648" y="1682075"/>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6" name="Google Shape;216;p21"/>
          <p:cNvSpPr txBox="1"/>
          <p:nvPr/>
        </p:nvSpPr>
        <p:spPr>
          <a:xfrm>
            <a:off x="6460598" y="23716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7" name="Google Shape;217;p21"/>
          <p:cNvSpPr txBox="1"/>
          <p:nvPr/>
        </p:nvSpPr>
        <p:spPr>
          <a:xfrm>
            <a:off x="7017423" y="13854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8" name="Google Shape;218;p21"/>
          <p:cNvSpPr txBox="1"/>
          <p:nvPr/>
        </p:nvSpPr>
        <p:spPr>
          <a:xfrm>
            <a:off x="6094498" y="32274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9" name="Google Shape;219;p21"/>
          <p:cNvSpPr txBox="1"/>
          <p:nvPr/>
        </p:nvSpPr>
        <p:spPr>
          <a:xfrm>
            <a:off x="7289398" y="39894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0" name="Google Shape;220;p21"/>
          <p:cNvSpPr txBox="1"/>
          <p:nvPr/>
        </p:nvSpPr>
        <p:spPr>
          <a:xfrm>
            <a:off x="7452173" y="31805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1" name="Google Shape;221;p21"/>
          <p:cNvSpPr txBox="1"/>
          <p:nvPr/>
        </p:nvSpPr>
        <p:spPr>
          <a:xfrm>
            <a:off x="7780873" y="20652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2" name="Google Shape;222;p21"/>
          <p:cNvSpPr txBox="1"/>
          <p:nvPr/>
        </p:nvSpPr>
        <p:spPr>
          <a:xfrm>
            <a:off x="4899675" y="983050"/>
            <a:ext cx="1410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3" name="Google Shape;223;p21"/>
          <p:cNvSpPr txBox="1"/>
          <p:nvPr/>
        </p:nvSpPr>
        <p:spPr>
          <a:xfrm>
            <a:off x="7344175" y="2065250"/>
            <a:ext cx="1410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4" name="Google Shape;224;p21"/>
          <p:cNvSpPr txBox="1"/>
          <p:nvPr/>
        </p:nvSpPr>
        <p:spPr>
          <a:xfrm>
            <a:off x="7181400" y="3180550"/>
            <a:ext cx="1410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5" name="Google Shape;225;p21"/>
          <p:cNvSpPr txBox="1"/>
          <p:nvPr/>
        </p:nvSpPr>
        <p:spPr>
          <a:xfrm>
            <a:off x="4899673" y="197145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6" name="Google Shape;226;p21"/>
          <p:cNvSpPr txBox="1"/>
          <p:nvPr/>
        </p:nvSpPr>
        <p:spPr>
          <a:xfrm>
            <a:off x="2292248" y="29190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7" name="Google Shape;227;p21"/>
          <p:cNvSpPr txBox="1"/>
          <p:nvPr/>
        </p:nvSpPr>
        <p:spPr>
          <a:xfrm>
            <a:off x="2292248" y="4204200"/>
            <a:ext cx="1194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2"/>
          <p:cNvSpPr txBox="1"/>
          <p:nvPr>
            <p:ph type="title"/>
          </p:nvPr>
        </p:nvSpPr>
        <p:spPr>
          <a:xfrm>
            <a:off x="361950" y="83600"/>
            <a:ext cx="8338800" cy="110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Explain the difference between these </a:t>
            </a:r>
            <a:r>
              <a:rPr lang="en" sz="2600" u="sng">
                <a:solidFill>
                  <a:schemeClr val="hlink"/>
                </a:solidFill>
                <a:hlinkClick r:id="rId3"/>
              </a:rPr>
              <a:t>two programs</a:t>
            </a:r>
            <a:r>
              <a:rPr lang="en" sz="2600"/>
              <a:t>. How is this an example of data abstraction?</a:t>
            </a:r>
            <a:endParaRPr sz="2600"/>
          </a:p>
          <a:p>
            <a:pPr indent="0" lvl="0" marL="0" rtl="0" algn="l">
              <a:spcBef>
                <a:spcPts val="0"/>
              </a:spcBef>
              <a:spcAft>
                <a:spcPts val="0"/>
              </a:spcAft>
              <a:buNone/>
            </a:pPr>
            <a:r>
              <a:rPr lang="en" sz="1200"/>
              <a:t>(there are sentence stems in the speaker notes that you can use to help you share your thoughts)</a:t>
            </a:r>
            <a:endParaRPr sz="1200"/>
          </a:p>
        </p:txBody>
      </p:sp>
      <p:pic>
        <p:nvPicPr>
          <p:cNvPr id="233" name="Google Shape;233;p22"/>
          <p:cNvPicPr preferRelativeResize="0"/>
          <p:nvPr/>
        </p:nvPicPr>
        <p:blipFill rotWithShape="1">
          <a:blip r:embed="rId4">
            <a:alphaModFix/>
          </a:blip>
          <a:srcRect b="0" l="0" r="0" t="3679"/>
          <a:stretch/>
        </p:blipFill>
        <p:spPr>
          <a:xfrm>
            <a:off x="228600" y="1373150"/>
            <a:ext cx="4733850" cy="2781025"/>
          </a:xfrm>
          <a:prstGeom prst="rect">
            <a:avLst/>
          </a:prstGeom>
          <a:noFill/>
          <a:ln cap="flat" cmpd="sng" w="28575">
            <a:solidFill>
              <a:srgbClr val="9E9E9E"/>
            </a:solidFill>
            <a:prstDash val="solid"/>
            <a:round/>
            <a:headEnd len="sm" w="sm" type="none"/>
            <a:tailEnd len="sm" w="sm" type="none"/>
          </a:ln>
        </p:spPr>
      </p:pic>
      <p:pic>
        <p:nvPicPr>
          <p:cNvPr id="234" name="Google Shape;234;p22"/>
          <p:cNvPicPr preferRelativeResize="0"/>
          <p:nvPr/>
        </p:nvPicPr>
        <p:blipFill rotWithShape="1">
          <a:blip r:embed="rId5">
            <a:alphaModFix/>
          </a:blip>
          <a:srcRect b="4507" l="5447" r="3153" t="3122"/>
          <a:stretch/>
        </p:blipFill>
        <p:spPr>
          <a:xfrm>
            <a:off x="4410150" y="2225550"/>
            <a:ext cx="4733850" cy="2917950"/>
          </a:xfrm>
          <a:prstGeom prst="rect">
            <a:avLst/>
          </a:prstGeom>
          <a:noFill/>
          <a:ln cap="flat" cmpd="sng" w="28575">
            <a:solidFill>
              <a:srgbClr val="9E9E9E"/>
            </a:solidFill>
            <a:prstDash val="solid"/>
            <a:round/>
            <a:headEnd len="sm" w="sm" type="none"/>
            <a:tailEnd len="sm" w="sm" type="none"/>
          </a:ln>
        </p:spPr>
      </p:pic>
      <p:sp>
        <p:nvSpPr>
          <p:cNvPr id="235" name="Google Shape;235;p22"/>
          <p:cNvSpPr txBox="1"/>
          <p:nvPr/>
        </p:nvSpPr>
        <p:spPr>
          <a:xfrm>
            <a:off x="390100" y="1435575"/>
            <a:ext cx="187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Program A</a:t>
            </a:r>
            <a:endParaRPr/>
          </a:p>
        </p:txBody>
      </p:sp>
      <p:sp>
        <p:nvSpPr>
          <p:cNvPr id="236" name="Google Shape;236;p22"/>
          <p:cNvSpPr txBox="1"/>
          <p:nvPr/>
        </p:nvSpPr>
        <p:spPr>
          <a:xfrm>
            <a:off x="4572000" y="2225550"/>
            <a:ext cx="187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Program B</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3"/>
          <p:cNvSpPr txBox="1"/>
          <p:nvPr>
            <p:ph type="title"/>
          </p:nvPr>
        </p:nvSpPr>
        <p:spPr>
          <a:xfrm>
            <a:off x="438150" y="388400"/>
            <a:ext cx="83388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2.9 - </a:t>
            </a:r>
            <a:r>
              <a:rPr lang="en"/>
              <a:t>Chunk the Text</a:t>
            </a:r>
            <a:endParaRPr/>
          </a:p>
        </p:txBody>
      </p:sp>
      <p:graphicFrame>
        <p:nvGraphicFramePr>
          <p:cNvPr id="242" name="Google Shape;242;p23"/>
          <p:cNvGraphicFramePr/>
          <p:nvPr/>
        </p:nvGraphicFramePr>
        <p:xfrm>
          <a:off x="438150" y="1993750"/>
          <a:ext cx="3000000" cy="3000000"/>
        </p:xfrm>
        <a:graphic>
          <a:graphicData uri="http://schemas.openxmlformats.org/drawingml/2006/table">
            <a:tbl>
              <a:tblPr>
                <a:noFill/>
                <a:tableStyleId>{2D5671C0-B155-4661-A999-A3C20E29FFE1}</a:tableStyleId>
              </a:tblPr>
              <a:tblGrid>
                <a:gridCol w="4840400"/>
                <a:gridCol w="3498400"/>
              </a:tblGrid>
              <a:tr h="381000">
                <a:tc>
                  <a:txBody>
                    <a:bodyPr/>
                    <a:lstStyle/>
                    <a:p>
                      <a:pPr indent="0" lvl="0" marL="0" rtl="0" algn="l">
                        <a:spcBef>
                          <a:spcPts val="0"/>
                        </a:spcBef>
                        <a:spcAft>
                          <a:spcPts val="0"/>
                        </a:spcAft>
                        <a:buNone/>
                      </a:pPr>
                      <a:r>
                        <a:rPr lang="en" sz="1200"/>
                        <a:t>Sentence</a:t>
                      </a:r>
                      <a:endParaRPr sz="1200"/>
                    </a:p>
                  </a:txBody>
                  <a:tcPr marT="91425" marB="91425" marR="91425" marL="91425"/>
                </a:tc>
                <a:tc>
                  <a:txBody>
                    <a:bodyPr/>
                    <a:lstStyle/>
                    <a:p>
                      <a:pPr indent="0" lvl="0" marL="0" rtl="0" algn="l">
                        <a:spcBef>
                          <a:spcPts val="0"/>
                        </a:spcBef>
                        <a:spcAft>
                          <a:spcPts val="0"/>
                        </a:spcAft>
                        <a:buNone/>
                      </a:pPr>
                      <a:r>
                        <a:rPr lang="en" sz="1200"/>
                        <a:t>Notes</a:t>
                      </a:r>
                      <a:r>
                        <a:rPr lang="en"/>
                        <a:t> </a:t>
                      </a:r>
                      <a:endParaRPr/>
                    </a:p>
                  </a:txBody>
                  <a:tcPr marT="91425" marB="91425" marR="91425" marL="91425"/>
                </a:tc>
              </a:tr>
              <a:tr h="381000">
                <a:tc>
                  <a:txBody>
                    <a:bodyPr/>
                    <a:lstStyle/>
                    <a:p>
                      <a:pPr indent="0" lvl="0" marL="0" rtl="0" algn="l">
                        <a:lnSpc>
                          <a:spcPct val="115000"/>
                        </a:lnSpc>
                        <a:spcBef>
                          <a:spcPts val="0"/>
                        </a:spcBef>
                        <a:spcAft>
                          <a:spcPts val="0"/>
                        </a:spcAft>
                        <a:buNone/>
                      </a:pPr>
                      <a:r>
                        <a:rPr lang="en" sz="1100"/>
                        <a:t>Each student that enrolls at a school is assigned a </a:t>
                      </a:r>
                      <a:r>
                        <a:rPr lang="en" sz="1100">
                          <a:highlight>
                            <a:srgbClr val="FFFF00"/>
                          </a:highlight>
                        </a:rPr>
                        <a:t>unique ID number</a:t>
                      </a:r>
                      <a:r>
                        <a:rPr lang="en" sz="1100"/>
                        <a:t>, which is </a:t>
                      </a:r>
                      <a:r>
                        <a:rPr lang="en" sz="1100">
                          <a:highlight>
                            <a:srgbClr val="FFFF00"/>
                          </a:highlight>
                        </a:rPr>
                        <a:t>stored as a binary number.</a:t>
                      </a:r>
                      <a:endParaRPr>
                        <a:highlight>
                          <a:srgbClr val="FFFF00"/>
                        </a:highlight>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lnSpc>
                          <a:spcPct val="115000"/>
                        </a:lnSpc>
                        <a:spcBef>
                          <a:spcPts val="0"/>
                        </a:spcBef>
                        <a:spcAft>
                          <a:spcPts val="0"/>
                        </a:spcAft>
                        <a:buNone/>
                      </a:pPr>
                      <a:r>
                        <a:rPr lang="en" sz="1100"/>
                        <a:t>The ID numbers increase sequentially by 1 with each newly enrolled student.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lnSpc>
                          <a:spcPct val="115000"/>
                        </a:lnSpc>
                        <a:spcBef>
                          <a:spcPts val="0"/>
                        </a:spcBef>
                        <a:spcAft>
                          <a:spcPts val="0"/>
                        </a:spcAft>
                        <a:buNone/>
                      </a:pPr>
                      <a:r>
                        <a:rPr lang="en" sz="1100"/>
                        <a:t>If the ID number assigned to the last student who enrolled was the binary number 1001 0011, what binary number will be assigned to the next student who enrolls?</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lnSpc>
                          <a:spcPct val="115000"/>
                        </a:lnSpc>
                        <a:spcBef>
                          <a:spcPts val="0"/>
                        </a:spcBef>
                        <a:spcAft>
                          <a:spcPts val="0"/>
                        </a:spcAft>
                        <a:buNone/>
                      </a:pPr>
                      <a:r>
                        <a:rPr lang="en" sz="1100"/>
                        <a:t>What number will be assigned to the 10th student after the number 1001 0011 is assigned?</a:t>
                      </a:r>
                      <a:endParaRPr sz="1600">
                        <a:solidFill>
                          <a:schemeClr val="dk2"/>
                        </a:solidFill>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43" name="Google Shape;243;p23"/>
          <p:cNvSpPr txBox="1"/>
          <p:nvPr/>
        </p:nvSpPr>
        <p:spPr>
          <a:xfrm>
            <a:off x="420000" y="969275"/>
            <a:ext cx="82809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This word problem from the 2.9 reflection questions includes several details. In order to help ensure that you understand the question, use the Chunk the Text strategy to read each sentence line-by-line, and highlight important details, or take notes. The first line has some important details already </a:t>
            </a:r>
            <a:r>
              <a:rPr lang="en" sz="1200"/>
              <a:t>highlighted as an example. Once you understand the question and details, you can complete the problem and add your answers to your reflection portfolio for 2.9 #4.</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graphicFrame>
        <p:nvGraphicFramePr>
          <p:cNvPr id="248" name="Google Shape;248;p24"/>
          <p:cNvGraphicFramePr/>
          <p:nvPr/>
        </p:nvGraphicFramePr>
        <p:xfrm>
          <a:off x="323325" y="805000"/>
          <a:ext cx="3000000" cy="3000000"/>
        </p:xfrm>
        <a:graphic>
          <a:graphicData uri="http://schemas.openxmlformats.org/drawingml/2006/table">
            <a:tbl>
              <a:tblPr>
                <a:noFill/>
                <a:tableStyleId>{226E292E-BE26-415F-ADE5-1568FD9D301B}</a:tableStyleId>
              </a:tblPr>
              <a:tblGrid>
                <a:gridCol w="2469300"/>
                <a:gridCol w="6014325"/>
              </a:tblGrid>
              <a:tr h="381000">
                <a:tc>
                  <a:txBody>
                    <a:bodyPr/>
                    <a:lstStyle/>
                    <a:p>
                      <a:pPr indent="0" lvl="0" marL="0" rtl="0" algn="ctr">
                        <a:spcBef>
                          <a:spcPts val="0"/>
                        </a:spcBef>
                        <a:spcAft>
                          <a:spcPts val="0"/>
                        </a:spcAft>
                        <a:buNone/>
                      </a:pPr>
                      <a:r>
                        <a:rPr b="1" lang="en" sz="1200">
                          <a:solidFill>
                            <a:srgbClr val="FFFFFF"/>
                          </a:solidFill>
                        </a:rPr>
                        <a:t>Technical Term</a:t>
                      </a:r>
                      <a:endParaRPr b="1" sz="1200">
                        <a:solidFill>
                          <a:srgbClr val="FFFFFF"/>
                        </a:solidFill>
                      </a:endParaRPr>
                    </a:p>
                  </a:txBody>
                  <a:tcPr marT="91425" marB="91425" marR="91425" marL="91425">
                    <a:solidFill>
                      <a:srgbClr val="1C4587"/>
                    </a:solidFill>
                  </a:tcPr>
                </a:tc>
                <a:tc>
                  <a:txBody>
                    <a:bodyPr/>
                    <a:lstStyle/>
                    <a:p>
                      <a:pPr indent="0" lvl="0" marL="0" rtl="0" algn="ctr">
                        <a:spcBef>
                          <a:spcPts val="0"/>
                        </a:spcBef>
                        <a:spcAft>
                          <a:spcPts val="0"/>
                        </a:spcAft>
                        <a:buNone/>
                      </a:pPr>
                      <a:r>
                        <a:rPr b="1" lang="en" sz="1200">
                          <a:solidFill>
                            <a:srgbClr val="FFFFFF"/>
                          </a:solidFill>
                        </a:rPr>
                        <a:t>Definition or description</a:t>
                      </a:r>
                      <a:endParaRPr b="1" sz="1200">
                        <a:solidFill>
                          <a:srgbClr val="FFFFFF"/>
                        </a:solidFill>
                      </a:endParaRPr>
                    </a:p>
                  </a:txBody>
                  <a:tcPr marT="91425" marB="91425" marR="91425" marL="91425">
                    <a:solidFill>
                      <a:srgbClr val="1C4587"/>
                    </a:solidFill>
                  </a:tcPr>
                </a:tc>
              </a:tr>
              <a:tr h="381000">
                <a:tc>
                  <a:txBody>
                    <a:bodyPr/>
                    <a:lstStyle/>
                    <a:p>
                      <a:pPr indent="0" lvl="0" marL="0" rtl="0" algn="l">
                        <a:spcBef>
                          <a:spcPts val="0"/>
                        </a:spcBef>
                        <a:spcAft>
                          <a:spcPts val="0"/>
                        </a:spcAft>
                        <a:buNone/>
                      </a:pPr>
                      <a:r>
                        <a:rPr lang="en" sz="1200"/>
                        <a:t>RAM</a:t>
                      </a:r>
                      <a:endParaRPr sz="1200"/>
                    </a:p>
                  </a:txBody>
                  <a:tcPr marT="91425" marB="91425" marR="91425" marL="91425"/>
                </a:tc>
                <a:tc>
                  <a:txBody>
                    <a:bodyPr/>
                    <a:lstStyle/>
                    <a:p>
                      <a:pPr indent="-342900" lvl="0" marL="342900" rtl="0" algn="l">
                        <a:spcBef>
                          <a:spcPts val="0"/>
                        </a:spcBef>
                        <a:spcAft>
                          <a:spcPts val="0"/>
                        </a:spcAft>
                        <a:buClr>
                          <a:srgbClr val="808000"/>
                        </a:buClr>
                        <a:buFont typeface="Comic Sans MS"/>
                        <a:buNone/>
                      </a:pPr>
                      <a:r>
                        <a:rPr lang="en" sz="1200">
                          <a:solidFill>
                            <a:srgbClr val="000000"/>
                          </a:solidFill>
                        </a:rPr>
                        <a:t>A </a:t>
                      </a:r>
                      <a:r>
                        <a:rPr b="1" i="1" lang="en" sz="1200">
                          <a:solidFill>
                            <a:srgbClr val="EE223C"/>
                          </a:solidFill>
                        </a:rPr>
                        <a:t>gate</a:t>
                      </a:r>
                      <a:r>
                        <a:rPr lang="en" sz="1200">
                          <a:solidFill>
                            <a:srgbClr val="EE223C"/>
                          </a:solidFill>
                        </a:rPr>
                        <a:t> </a:t>
                      </a:r>
                      <a:r>
                        <a:rPr lang="en" sz="1200">
                          <a:solidFill>
                            <a:srgbClr val="000000"/>
                          </a:solidFill>
                        </a:rPr>
                        <a:t>is a tiny electronic circuit that performs a basic logic operation.</a:t>
                      </a:r>
                      <a:endParaRPr sz="1200">
                        <a:solidFill>
                          <a:srgbClr val="000000"/>
                        </a:solidFill>
                      </a:endParaRPr>
                    </a:p>
                    <a:p>
                      <a:pPr indent="0" lvl="0" marL="0" rtl="0" algn="l">
                        <a:spcBef>
                          <a:spcPts val="0"/>
                        </a:spcBef>
                        <a:spcAft>
                          <a:spcPts val="0"/>
                        </a:spcAft>
                        <a:buNone/>
                      </a:pPr>
                      <a:r>
                        <a:t/>
                      </a:r>
                      <a:endParaRPr sz="1200"/>
                    </a:p>
                  </a:txBody>
                  <a:tcPr marT="91425" marB="91425" marR="91425" marL="91425"/>
                </a:tc>
              </a:tr>
              <a:tr h="396200">
                <a:tc>
                  <a:txBody>
                    <a:bodyPr/>
                    <a:lstStyle/>
                    <a:p>
                      <a:pPr indent="0" lvl="0" marL="0" rtl="0" algn="l">
                        <a:spcBef>
                          <a:spcPts val="0"/>
                        </a:spcBef>
                        <a:spcAft>
                          <a:spcPts val="0"/>
                        </a:spcAft>
                        <a:buNone/>
                      </a:pPr>
                      <a:r>
                        <a:rPr lang="en" sz="1200"/>
                        <a:t>CPU</a:t>
                      </a:r>
                      <a:endParaRPr sz="1200"/>
                    </a:p>
                  </a:txBody>
                  <a:tcPr marT="91425" marB="91425" marR="91425" marL="91425"/>
                </a:tc>
                <a:tc>
                  <a:txBody>
                    <a:bodyPr/>
                    <a:lstStyle/>
                    <a:p>
                      <a:pPr indent="0" lvl="0" marL="0" rtl="0" algn="l">
                        <a:spcBef>
                          <a:spcPts val="0"/>
                        </a:spcBef>
                        <a:spcAft>
                          <a:spcPts val="0"/>
                        </a:spcAft>
                        <a:buNone/>
                      </a:pPr>
                      <a:r>
                        <a:rPr lang="en" sz="1200"/>
                        <a:t>A logic abstraction that defines the behavior of a gate.</a:t>
                      </a:r>
                      <a:endParaRPr sz="1200"/>
                    </a:p>
                  </a:txBody>
                  <a:tcPr marT="91425" marB="91425" marR="91425" marL="91425"/>
                </a:tc>
              </a:tr>
              <a:tr h="396200">
                <a:tc>
                  <a:txBody>
                    <a:bodyPr/>
                    <a:lstStyle/>
                    <a:p>
                      <a:pPr indent="0" lvl="0" marL="0" rtl="0" algn="l">
                        <a:spcBef>
                          <a:spcPts val="0"/>
                        </a:spcBef>
                        <a:spcAft>
                          <a:spcPts val="0"/>
                        </a:spcAft>
                        <a:buNone/>
                      </a:pPr>
                      <a:r>
                        <a:rPr lang="en" sz="1200"/>
                        <a:t>Gate</a:t>
                      </a:r>
                      <a:endParaRPr sz="1200"/>
                    </a:p>
                  </a:txBody>
                  <a:tcPr marT="91425" marB="91425" marR="91425" marL="91425"/>
                </a:tc>
                <a:tc>
                  <a:txBody>
                    <a:bodyPr/>
                    <a:lstStyle/>
                    <a:p>
                      <a:pPr indent="0" lvl="0" marL="0" rtl="0" algn="l">
                        <a:spcBef>
                          <a:spcPts val="0"/>
                        </a:spcBef>
                        <a:spcAft>
                          <a:spcPts val="0"/>
                        </a:spcAft>
                        <a:buClr>
                          <a:srgbClr val="000000"/>
                        </a:buClr>
                        <a:buSzPts val="1100"/>
                        <a:buFont typeface="Arial"/>
                        <a:buNone/>
                      </a:pPr>
                      <a:r>
                        <a:rPr lang="en" sz="1200">
                          <a:solidFill>
                            <a:srgbClr val="000000"/>
                          </a:solidFill>
                        </a:rPr>
                        <a:t>Electronic component that corresponds to a logic element that is TRUE when either or both of its inputs, A and B, are TRUE.</a:t>
                      </a:r>
                      <a:endParaRPr sz="1200"/>
                    </a:p>
                  </a:txBody>
                  <a:tcPr marT="91425" marB="91425" marR="91425" marL="91425"/>
                </a:tc>
              </a:tr>
              <a:tr h="396200">
                <a:tc>
                  <a:txBody>
                    <a:bodyPr/>
                    <a:lstStyle/>
                    <a:p>
                      <a:pPr indent="0" lvl="0" marL="0" rtl="0" algn="l">
                        <a:spcBef>
                          <a:spcPts val="0"/>
                        </a:spcBef>
                        <a:spcAft>
                          <a:spcPts val="0"/>
                        </a:spcAft>
                        <a:buNone/>
                      </a:pPr>
                      <a:r>
                        <a:rPr lang="en" sz="1200"/>
                        <a:t>Truth table</a:t>
                      </a:r>
                      <a:endParaRPr sz="1200"/>
                    </a:p>
                  </a:txBody>
                  <a:tcPr marT="91425" marB="91425" marR="91425" marL="91425"/>
                </a:tc>
                <a:tc>
                  <a:txBody>
                    <a:bodyPr/>
                    <a:lstStyle/>
                    <a:p>
                      <a:pPr indent="0" lvl="0" marL="0" rtl="0" algn="l">
                        <a:spcBef>
                          <a:spcPts val="0"/>
                        </a:spcBef>
                        <a:spcAft>
                          <a:spcPts val="0"/>
                        </a:spcAft>
                        <a:buNone/>
                      </a:pPr>
                      <a:r>
                        <a:rPr lang="en" sz="1200"/>
                        <a:t>Stores the computer's programs and data temporarily while power is on</a:t>
                      </a:r>
                      <a:endParaRPr sz="1200"/>
                    </a:p>
                  </a:txBody>
                  <a:tcPr marT="91425" marB="91425" marR="91425" marL="91425"/>
                </a:tc>
              </a:tr>
              <a:tr h="381000">
                <a:tc>
                  <a:txBody>
                    <a:bodyPr/>
                    <a:lstStyle/>
                    <a:p>
                      <a:pPr indent="0" lvl="0" marL="0" rtl="0" algn="l">
                        <a:spcBef>
                          <a:spcPts val="0"/>
                        </a:spcBef>
                        <a:spcAft>
                          <a:spcPts val="0"/>
                        </a:spcAft>
                        <a:buNone/>
                      </a:pPr>
                      <a:r>
                        <a:rPr lang="en" sz="1200"/>
                        <a:t>AND Gate</a:t>
                      </a:r>
                      <a:endParaRPr sz="1200"/>
                    </a:p>
                  </a:txBody>
                  <a:tcPr marT="91425" marB="91425" marR="91425" marL="91425"/>
                </a:tc>
                <a:tc>
                  <a:txBody>
                    <a:bodyPr/>
                    <a:lstStyle/>
                    <a:p>
                      <a:pPr indent="0" lvl="0" marL="0" rtl="0" algn="l">
                        <a:spcBef>
                          <a:spcPts val="0"/>
                        </a:spcBef>
                        <a:spcAft>
                          <a:spcPts val="0"/>
                        </a:spcAft>
                        <a:buNone/>
                      </a:pPr>
                      <a:r>
                        <a:rPr lang="en" sz="1200"/>
                        <a:t>The process of leaving out details in order to represent a concept.</a:t>
                      </a:r>
                      <a:endParaRPr sz="1200"/>
                    </a:p>
                  </a:txBody>
                  <a:tcPr marT="91425" marB="91425" marR="91425" marL="91425"/>
                </a:tc>
              </a:tr>
              <a:tr h="396200">
                <a:tc>
                  <a:txBody>
                    <a:bodyPr/>
                    <a:lstStyle/>
                    <a:p>
                      <a:pPr indent="0" lvl="0" marL="0" rtl="0" algn="l">
                        <a:spcBef>
                          <a:spcPts val="0"/>
                        </a:spcBef>
                        <a:spcAft>
                          <a:spcPts val="0"/>
                        </a:spcAft>
                        <a:buNone/>
                      </a:pPr>
                      <a:r>
                        <a:rPr lang="en" sz="1200"/>
                        <a:t>OR Gate</a:t>
                      </a:r>
                      <a:endParaRPr sz="1200"/>
                    </a:p>
                  </a:txBody>
                  <a:tcPr marT="91425" marB="91425" marR="91425" marL="91425"/>
                </a:tc>
                <a:tc>
                  <a:txBody>
                    <a:bodyPr/>
                    <a:lstStyle/>
                    <a:p>
                      <a:pPr indent="0" lvl="0" marL="0" rtl="0" algn="l">
                        <a:spcBef>
                          <a:spcPts val="0"/>
                        </a:spcBef>
                        <a:spcAft>
                          <a:spcPts val="0"/>
                        </a:spcAft>
                        <a:buNone/>
                      </a:pPr>
                      <a:r>
                        <a:rPr lang="en" sz="1200"/>
                        <a:t>A two-state circuit that can store 1 bit of binary information.</a:t>
                      </a:r>
                      <a:endParaRPr sz="1200"/>
                    </a:p>
                  </a:txBody>
                  <a:tcPr marT="91425" marB="91425" marR="91425" marL="91425"/>
                </a:tc>
              </a:tr>
              <a:tr h="396200">
                <a:tc>
                  <a:txBody>
                    <a:bodyPr/>
                    <a:lstStyle/>
                    <a:p>
                      <a:pPr indent="0" lvl="0" marL="0" rtl="0" algn="l">
                        <a:spcBef>
                          <a:spcPts val="0"/>
                        </a:spcBef>
                        <a:spcAft>
                          <a:spcPts val="0"/>
                        </a:spcAft>
                        <a:buNone/>
                      </a:pPr>
                      <a:r>
                        <a:rPr lang="en" sz="1200">
                          <a:solidFill>
                            <a:srgbClr val="000000"/>
                          </a:solidFill>
                        </a:rPr>
                        <a:t>Abstracting</a:t>
                      </a:r>
                      <a:endParaRPr sz="1200"/>
                    </a:p>
                  </a:txBody>
                  <a:tcPr marT="91425" marB="91425" marR="91425" marL="91425"/>
                </a:tc>
                <a:tc>
                  <a:txBody>
                    <a:bodyPr/>
                    <a:lstStyle/>
                    <a:p>
                      <a:pPr indent="0" lvl="0" marL="0" rtl="0" algn="l">
                        <a:spcBef>
                          <a:spcPts val="0"/>
                        </a:spcBef>
                        <a:spcAft>
                          <a:spcPts val="0"/>
                        </a:spcAft>
                        <a:buNone/>
                      </a:pPr>
                      <a:r>
                        <a:rPr lang="en" sz="1200"/>
                        <a:t>Electronic component that corresponds to a logic element that is TRUE only when both of its inputs, A, and B, are TRUE.</a:t>
                      </a:r>
                      <a:endParaRPr sz="1200"/>
                    </a:p>
                  </a:txBody>
                  <a:tcPr marT="91425" marB="91425" marR="91425" marL="91425"/>
                </a:tc>
              </a:tr>
              <a:tr h="396200">
                <a:tc>
                  <a:txBody>
                    <a:bodyPr/>
                    <a:lstStyle/>
                    <a:p>
                      <a:pPr indent="0" lvl="0" marL="0" rtl="0" algn="l">
                        <a:spcBef>
                          <a:spcPts val="0"/>
                        </a:spcBef>
                        <a:spcAft>
                          <a:spcPts val="0"/>
                        </a:spcAft>
                        <a:buNone/>
                      </a:pPr>
                      <a:r>
                        <a:rPr lang="en" sz="1200">
                          <a:solidFill>
                            <a:srgbClr val="000000"/>
                          </a:solidFill>
                        </a:rPr>
                        <a:t> Flip flop</a:t>
                      </a:r>
                      <a:endParaRPr sz="1200"/>
                    </a:p>
                  </a:txBody>
                  <a:tcPr marT="91425" marB="91425" marR="91425" marL="91425"/>
                </a:tc>
                <a:tc>
                  <a:txBody>
                    <a:bodyPr/>
                    <a:lstStyle/>
                    <a:p>
                      <a:pPr indent="0" lvl="0" marL="0" rtl="0" algn="l">
                        <a:spcBef>
                          <a:spcPts val="0"/>
                        </a:spcBef>
                        <a:spcAft>
                          <a:spcPts val="0"/>
                        </a:spcAft>
                        <a:buNone/>
                      </a:pPr>
                      <a:r>
                        <a:rPr lang="en" sz="1200"/>
                        <a:t>Performs the fetch/execute cycle to run machine language programs.</a:t>
                      </a:r>
                      <a:endParaRPr sz="1200"/>
                    </a:p>
                  </a:txBody>
                  <a:tcPr marT="91425" marB="91425" marR="91425" marL="91425"/>
                </a:tc>
              </a:tr>
            </a:tbl>
          </a:graphicData>
        </a:graphic>
      </p:graphicFrame>
      <p:sp>
        <p:nvSpPr>
          <p:cNvPr id="249" name="Google Shape;249;p24"/>
          <p:cNvSpPr txBox="1"/>
          <p:nvPr/>
        </p:nvSpPr>
        <p:spPr>
          <a:xfrm>
            <a:off x="245150" y="220625"/>
            <a:ext cx="87027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Matching Activity</a:t>
            </a:r>
            <a:endParaRPr/>
          </a:p>
          <a:p>
            <a:pPr indent="0" lvl="0" marL="0" rtl="0" algn="ctr">
              <a:spcBef>
                <a:spcPts val="0"/>
              </a:spcBef>
              <a:spcAft>
                <a:spcPts val="0"/>
              </a:spcAft>
              <a:buNone/>
            </a:pPr>
            <a:r>
              <a:rPr lang="en"/>
              <a:t>Match the technical terms with their definitions</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cxnSp>
        <p:nvCxnSpPr>
          <p:cNvPr id="250" name="Google Shape;250;p24"/>
          <p:cNvCxnSpPr/>
          <p:nvPr/>
        </p:nvCxnSpPr>
        <p:spPr>
          <a:xfrm flipH="1">
            <a:off x="1764950" y="1568950"/>
            <a:ext cx="1152300" cy="943800"/>
          </a:xfrm>
          <a:prstGeom prst="straightConnector1">
            <a:avLst/>
          </a:prstGeom>
          <a:noFill/>
          <a:ln cap="flat" cmpd="sng" w="19050">
            <a:solidFill>
              <a:srgbClr val="EE223C"/>
            </a:solidFill>
            <a:prstDash val="solid"/>
            <a:round/>
            <a:headEnd len="med" w="med" type="oval"/>
            <a:tailEnd len="med" w="med" type="oval"/>
          </a:ln>
        </p:spPr>
      </p:cxnSp>
      <p:sp>
        <p:nvSpPr>
          <p:cNvPr id="251" name="Google Shape;251;p24"/>
          <p:cNvSpPr txBox="1"/>
          <p:nvPr/>
        </p:nvSpPr>
        <p:spPr>
          <a:xfrm>
            <a:off x="323325" y="220625"/>
            <a:ext cx="19953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rgbClr val="1C4587"/>
                </a:solidFill>
                <a:latin typeface="Nunito"/>
                <a:ea typeface="Nunito"/>
                <a:cs typeface="Nunito"/>
                <a:sym typeface="Nunito"/>
              </a:rPr>
              <a:t>Unit 2.10</a:t>
            </a:r>
            <a:endParaRPr sz="3000">
              <a:solidFill>
                <a:srgbClr val="1C4587"/>
              </a:solidFill>
              <a:latin typeface="Nunito"/>
              <a:ea typeface="Nunito"/>
              <a:cs typeface="Nunito"/>
              <a:sym typeface="Nunito"/>
            </a:endParaRPr>
          </a:p>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5"/>
          <p:cNvSpPr txBox="1"/>
          <p:nvPr>
            <p:ph type="title"/>
          </p:nvPr>
        </p:nvSpPr>
        <p:spPr>
          <a:xfrm>
            <a:off x="438150" y="236000"/>
            <a:ext cx="8338800" cy="160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2.11</a:t>
            </a:r>
            <a:endParaRPr/>
          </a:p>
          <a:p>
            <a:pPr indent="0" lvl="0" marL="0" rtl="0" algn="l">
              <a:spcBef>
                <a:spcPts val="0"/>
              </a:spcBef>
              <a:spcAft>
                <a:spcPts val="0"/>
              </a:spcAft>
              <a:buNone/>
            </a:pPr>
            <a:r>
              <a:rPr lang="en"/>
              <a:t>Identify three things around you that process digital data, or bits. Describe the devices and the inputs and outputs for the digital data.</a:t>
            </a:r>
            <a:endParaRPr/>
          </a:p>
        </p:txBody>
      </p:sp>
      <p:sp>
        <p:nvSpPr>
          <p:cNvPr id="257" name="Google Shape;257;p25"/>
          <p:cNvSpPr txBox="1"/>
          <p:nvPr/>
        </p:nvSpPr>
        <p:spPr>
          <a:xfrm>
            <a:off x="352050" y="2232575"/>
            <a:ext cx="45327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You can use sentence stems to help you share your thoughts:</a:t>
            </a:r>
            <a:endParaRPr sz="1200"/>
          </a:p>
          <a:p>
            <a:pPr indent="0" lvl="0" marL="0" rtl="0" algn="l">
              <a:spcBef>
                <a:spcPts val="0"/>
              </a:spcBef>
              <a:spcAft>
                <a:spcPts val="0"/>
              </a:spcAft>
              <a:buNone/>
            </a:pPr>
            <a:r>
              <a:t/>
            </a:r>
            <a:endParaRPr sz="1200"/>
          </a:p>
          <a:p>
            <a:pPr indent="-304800" lvl="0" marL="457200" rtl="0" algn="l">
              <a:spcBef>
                <a:spcPts val="0"/>
              </a:spcBef>
              <a:spcAft>
                <a:spcPts val="0"/>
              </a:spcAft>
              <a:buSzPts val="1200"/>
              <a:buChar char="●"/>
            </a:pPr>
            <a:r>
              <a:rPr lang="en" sz="1200"/>
              <a:t>One thing in my classroom that uses bits is….</a:t>
            </a:r>
            <a:endParaRPr sz="1200"/>
          </a:p>
          <a:p>
            <a:pPr indent="-304800" lvl="0" marL="457200" rtl="0" algn="l">
              <a:spcBef>
                <a:spcPts val="0"/>
              </a:spcBef>
              <a:spcAft>
                <a:spcPts val="0"/>
              </a:spcAft>
              <a:buSzPts val="1200"/>
              <a:buChar char="●"/>
            </a:pPr>
            <a:r>
              <a:rPr lang="en" sz="1200"/>
              <a:t>The digital input to that device is...</a:t>
            </a:r>
            <a:endParaRPr sz="1200"/>
          </a:p>
          <a:p>
            <a:pPr indent="-304800" lvl="0" marL="457200" rtl="0" algn="l">
              <a:spcBef>
                <a:spcPts val="0"/>
              </a:spcBef>
              <a:spcAft>
                <a:spcPts val="0"/>
              </a:spcAft>
              <a:buSzPts val="1200"/>
              <a:buChar char="●"/>
            </a:pPr>
            <a:r>
              <a:rPr lang="en" sz="1200"/>
              <a:t>The output from the device is….</a:t>
            </a:r>
            <a:endParaRPr sz="1200"/>
          </a:p>
          <a:p>
            <a:pPr indent="-304800" lvl="0" marL="457200" rtl="0" algn="l">
              <a:spcBef>
                <a:spcPts val="0"/>
              </a:spcBef>
              <a:spcAft>
                <a:spcPts val="0"/>
              </a:spcAft>
              <a:buSzPts val="1200"/>
              <a:buChar char="●"/>
            </a:pPr>
            <a:r>
              <a:rPr lang="en" sz="1200"/>
              <a:t>Another device that processes digital data is...</a:t>
            </a:r>
            <a:endParaRPr sz="1200"/>
          </a:p>
        </p:txBody>
      </p:sp>
      <p:sp>
        <p:nvSpPr>
          <p:cNvPr id="258" name="Google Shape;258;p25"/>
          <p:cNvSpPr txBox="1"/>
          <p:nvPr/>
        </p:nvSpPr>
        <p:spPr>
          <a:xfrm>
            <a:off x="656875" y="3705800"/>
            <a:ext cx="7609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Type your answer here.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9"/>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Unit 2.1 Word Ranking:  How familiar are you with these words?</a:t>
            </a:r>
            <a:endParaRPr sz="2200"/>
          </a:p>
        </p:txBody>
      </p:sp>
      <p:graphicFrame>
        <p:nvGraphicFramePr>
          <p:cNvPr id="98" name="Google Shape;98;p9"/>
          <p:cNvGraphicFramePr/>
          <p:nvPr/>
        </p:nvGraphicFramePr>
        <p:xfrm>
          <a:off x="311700" y="855125"/>
          <a:ext cx="3000000" cy="3000000"/>
        </p:xfrm>
        <a:graphic>
          <a:graphicData uri="http://schemas.openxmlformats.org/drawingml/2006/table">
            <a:tbl>
              <a:tblPr>
                <a:noFill/>
                <a:tableStyleId>{2D5671C0-B155-4661-A999-A3C20E29FFE1}</a:tableStyleId>
              </a:tblPr>
              <a:tblGrid>
                <a:gridCol w="1729375"/>
                <a:gridCol w="2234050"/>
                <a:gridCol w="2041075"/>
                <a:gridCol w="2516100"/>
              </a:tblGrid>
              <a:tr h="381000">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Not Familiar At All - I have never heard of this word.</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Sort of Familiar - I have heard it before.</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Really Familiar - I could teach someone else this word.</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input</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output</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event</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User Interface (UI)</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algorithm</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sequence</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selection</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repetition (or iteration)</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pseudocode</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pic>
        <p:nvPicPr>
          <p:cNvPr id="99" name="Google Shape;99;p9"/>
          <p:cNvPicPr preferRelativeResize="0"/>
          <p:nvPr/>
        </p:nvPicPr>
        <p:blipFill>
          <a:blip r:embed="rId3">
            <a:alphaModFix/>
          </a:blip>
          <a:stretch>
            <a:fillRect/>
          </a:stretch>
        </p:blipFill>
        <p:spPr>
          <a:xfrm>
            <a:off x="5041196" y="1438029"/>
            <a:ext cx="400650" cy="400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0"/>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Unit 2.1 Word Ranking:  How familiar are you with these words?</a:t>
            </a:r>
            <a:endParaRPr sz="2200"/>
          </a:p>
        </p:txBody>
      </p:sp>
      <p:graphicFrame>
        <p:nvGraphicFramePr>
          <p:cNvPr id="105" name="Google Shape;105;p10"/>
          <p:cNvGraphicFramePr/>
          <p:nvPr/>
        </p:nvGraphicFramePr>
        <p:xfrm>
          <a:off x="311700" y="855125"/>
          <a:ext cx="3000000" cy="3000000"/>
        </p:xfrm>
        <a:graphic>
          <a:graphicData uri="http://schemas.openxmlformats.org/drawingml/2006/table">
            <a:tbl>
              <a:tblPr>
                <a:noFill/>
                <a:tableStyleId>{2D5671C0-B155-4661-A999-A3C20E29FFE1}</a:tableStyleId>
              </a:tblPr>
              <a:tblGrid>
                <a:gridCol w="1729375"/>
                <a:gridCol w="2234050"/>
                <a:gridCol w="2041075"/>
                <a:gridCol w="2516100"/>
              </a:tblGrid>
              <a:tr h="381000">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Not Familiar At All - I have never heard of this word.</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Sort of Familiar - I have heard it before.</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Really Familiar - I could teach someone else this word.</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If/else</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conditional</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Computing innovation</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Pair programming</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bits</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bytes</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Binary code</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Computing device</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lnSpc>
                          <a:spcPct val="115000"/>
                        </a:lnSpc>
                        <a:spcBef>
                          <a:spcPts val="0"/>
                        </a:spcBef>
                        <a:spcAft>
                          <a:spcPts val="0"/>
                        </a:spcAft>
                        <a:buNone/>
                      </a:pPr>
                      <a:r>
                        <a:rPr lang="en" sz="1100">
                          <a:latin typeface="Nunito"/>
                          <a:ea typeface="Nunito"/>
                          <a:cs typeface="Nunito"/>
                          <a:sym typeface="Nunito"/>
                        </a:rPr>
                        <a:t>The Internet</a:t>
                      </a:r>
                      <a:endParaRPr sz="1100">
                        <a:latin typeface="Nunito"/>
                        <a:ea typeface="Nunito"/>
                        <a:cs typeface="Nunito"/>
                        <a:sym typeface="Nunito"/>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bl>
          </a:graphicData>
        </a:graphic>
      </p:graphicFrame>
      <p:pic>
        <p:nvPicPr>
          <p:cNvPr id="106" name="Google Shape;106;p10"/>
          <p:cNvPicPr preferRelativeResize="0"/>
          <p:nvPr/>
        </p:nvPicPr>
        <p:blipFill>
          <a:blip r:embed="rId3">
            <a:alphaModFix/>
          </a:blip>
          <a:stretch>
            <a:fillRect/>
          </a:stretch>
        </p:blipFill>
        <p:spPr>
          <a:xfrm>
            <a:off x="920646" y="855129"/>
            <a:ext cx="400650" cy="400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1"/>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Unit 2.1 Word Ranking:  How familiar are you with these words?</a:t>
            </a:r>
            <a:endParaRPr sz="2200"/>
          </a:p>
        </p:txBody>
      </p:sp>
      <p:graphicFrame>
        <p:nvGraphicFramePr>
          <p:cNvPr id="112" name="Google Shape;112;p11"/>
          <p:cNvGraphicFramePr/>
          <p:nvPr/>
        </p:nvGraphicFramePr>
        <p:xfrm>
          <a:off x="311700" y="855125"/>
          <a:ext cx="3000000" cy="3000000"/>
        </p:xfrm>
        <a:graphic>
          <a:graphicData uri="http://schemas.openxmlformats.org/drawingml/2006/table">
            <a:tbl>
              <a:tblPr>
                <a:noFill/>
                <a:tableStyleId>{2D5671C0-B155-4661-A999-A3C20E29FFE1}</a:tableStyleId>
              </a:tblPr>
              <a:tblGrid>
                <a:gridCol w="1729375"/>
                <a:gridCol w="2234050"/>
                <a:gridCol w="2041075"/>
                <a:gridCol w="2516100"/>
              </a:tblGrid>
              <a:tr h="381000">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Not Familiar At All - I have never heard of this word.</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Sort of Familiar - I have heard it before.</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Really Familiar - I could teach someone else this word.</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World Wide Web</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protocol</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The cloud</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browser</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component</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sensor</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collaboration</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100"/>
                        <a:t>debugging</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t/>
                      </a:r>
                      <a:endParaRPr sz="11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bl>
          </a:graphicData>
        </a:graphic>
      </p:graphicFrame>
      <p:pic>
        <p:nvPicPr>
          <p:cNvPr id="113" name="Google Shape;113;p11"/>
          <p:cNvPicPr preferRelativeResize="0"/>
          <p:nvPr/>
        </p:nvPicPr>
        <p:blipFill>
          <a:blip r:embed="rId3">
            <a:alphaModFix/>
          </a:blip>
          <a:stretch>
            <a:fillRect/>
          </a:stretch>
        </p:blipFill>
        <p:spPr>
          <a:xfrm>
            <a:off x="819771" y="855129"/>
            <a:ext cx="400650" cy="400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2"/>
          <p:cNvSpPr txBox="1"/>
          <p:nvPr>
            <p:ph type="title"/>
          </p:nvPr>
        </p:nvSpPr>
        <p:spPr>
          <a:xfrm>
            <a:off x="311700" y="997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Unit 2.1 Word Ranking:  How familiar are you with these words?</a:t>
            </a:r>
            <a:endParaRPr sz="2200"/>
          </a:p>
        </p:txBody>
      </p:sp>
      <p:graphicFrame>
        <p:nvGraphicFramePr>
          <p:cNvPr id="119" name="Google Shape;119;p12"/>
          <p:cNvGraphicFramePr/>
          <p:nvPr/>
        </p:nvGraphicFramePr>
        <p:xfrm>
          <a:off x="311700" y="463875"/>
          <a:ext cx="3000000" cy="3000000"/>
        </p:xfrm>
        <a:graphic>
          <a:graphicData uri="http://schemas.openxmlformats.org/drawingml/2006/table">
            <a:tbl>
              <a:tblPr>
                <a:noFill/>
                <a:tableStyleId>{2D5671C0-B155-4661-A999-A3C20E29FFE1}</a:tableStyleId>
              </a:tblPr>
              <a:tblGrid>
                <a:gridCol w="2626575"/>
                <a:gridCol w="1936300"/>
                <a:gridCol w="1499275"/>
                <a:gridCol w="2458450"/>
              </a:tblGrid>
              <a:tr h="381000">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Not Familiar At All - I have never heard of this word.</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Sort of Familiar - I have heard it before.</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Really Familiar - I could teach someone else this word.</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abstraction</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Data abstraction</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Procedural abstraction</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representation</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Binary number system</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sequences</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Decimal number system</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hexadecimal</a:t>
                      </a:r>
                      <a:endParaRPr sz="13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convert</a:t>
                      </a:r>
                      <a:endParaRPr sz="10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sz="1300"/>
                        <a:t>Positional number system</a:t>
                      </a:r>
                      <a:endParaRPr sz="1000"/>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bl>
          </a:graphicData>
        </a:graphic>
      </p:graphicFrame>
      <p:pic>
        <p:nvPicPr>
          <p:cNvPr id="120" name="Google Shape;120;p12"/>
          <p:cNvPicPr preferRelativeResize="0"/>
          <p:nvPr/>
        </p:nvPicPr>
        <p:blipFill>
          <a:blip r:embed="rId3">
            <a:alphaModFix/>
          </a:blip>
          <a:stretch>
            <a:fillRect/>
          </a:stretch>
        </p:blipFill>
        <p:spPr>
          <a:xfrm>
            <a:off x="949446" y="645629"/>
            <a:ext cx="400650" cy="4006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3"/>
          <p:cNvSpPr txBox="1"/>
          <p:nvPr>
            <p:ph type="title"/>
          </p:nvPr>
        </p:nvSpPr>
        <p:spPr>
          <a:xfrm>
            <a:off x="311700" y="997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Unit 2.1 Word Ranking:  How familiar are you with these words?</a:t>
            </a:r>
            <a:endParaRPr sz="2200"/>
          </a:p>
        </p:txBody>
      </p:sp>
      <p:graphicFrame>
        <p:nvGraphicFramePr>
          <p:cNvPr id="126" name="Google Shape;126;p13"/>
          <p:cNvGraphicFramePr/>
          <p:nvPr/>
        </p:nvGraphicFramePr>
        <p:xfrm>
          <a:off x="311700" y="550325"/>
          <a:ext cx="3000000" cy="3000000"/>
        </p:xfrm>
        <a:graphic>
          <a:graphicData uri="http://schemas.openxmlformats.org/drawingml/2006/table">
            <a:tbl>
              <a:tblPr>
                <a:noFill/>
                <a:tableStyleId>{2D5671C0-B155-4661-A999-A3C20E29FFE1}</a:tableStyleId>
              </a:tblPr>
              <a:tblGrid>
                <a:gridCol w="2194325"/>
                <a:gridCol w="1769100"/>
                <a:gridCol w="2041075"/>
                <a:gridCol w="2516100"/>
              </a:tblGrid>
              <a:tr h="381000">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300">
                          <a:latin typeface="Nunito"/>
                          <a:ea typeface="Nunito"/>
                          <a:cs typeface="Nunito"/>
                          <a:sym typeface="Nunito"/>
                        </a:rPr>
                        <a:t>Not Familiar At All - I have never heard of this word.</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Sort of Familiar - I have heard it before.</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rPr lang="en" sz="1300">
                          <a:latin typeface="Nunito"/>
                          <a:ea typeface="Nunito"/>
                          <a:cs typeface="Nunito"/>
                          <a:sym typeface="Nunito"/>
                        </a:rPr>
                        <a:t>Really Familiar - I could teach someone else this word.</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Logic gates</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AND gate</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OR gate</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NOT gate</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Boolean</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Flip flop</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Hardware abstractions</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Moore’s Law</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rPr lang="en"/>
                        <a:t>data</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r h="396200">
                <a:tc>
                  <a:txBody>
                    <a:bodyPr/>
                    <a:lstStyle/>
                    <a:p>
                      <a:pPr indent="0" lvl="0" marL="0" rtl="0" algn="l">
                        <a:spcBef>
                          <a:spcPts val="0"/>
                        </a:spcBef>
                        <a:spcAft>
                          <a:spcPts val="0"/>
                        </a:spcAft>
                        <a:buNone/>
                      </a:pPr>
                      <a:r>
                        <a:t/>
                      </a:r>
                      <a:endParaRPr/>
                    </a:p>
                  </a:txBody>
                  <a:tcPr marT="46750" marB="46750" marR="107550" marL="1075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c>
                  <a:txBody>
                    <a:bodyPr/>
                    <a:lstStyle/>
                    <a:p>
                      <a:pPr indent="0" lvl="0" marL="0" rtl="0" algn="l">
                        <a:spcBef>
                          <a:spcPts val="0"/>
                        </a:spcBef>
                        <a:spcAft>
                          <a:spcPts val="0"/>
                        </a:spcAft>
                        <a:buNone/>
                      </a:pPr>
                      <a:r>
                        <a:t/>
                      </a:r>
                      <a:endParaRPr sz="1300">
                        <a:latin typeface="Nunito"/>
                        <a:ea typeface="Nunito"/>
                        <a:cs typeface="Nunito"/>
                        <a:sym typeface="Nunito"/>
                      </a:endParaRPr>
                    </a:p>
                  </a:txBody>
                  <a:tcPr marT="91425" marB="91425" marR="91425" marL="91425"/>
                </a:tc>
              </a:tr>
            </a:tbl>
          </a:graphicData>
        </a:graphic>
      </p:graphicFrame>
      <p:pic>
        <p:nvPicPr>
          <p:cNvPr id="127" name="Google Shape;127;p13"/>
          <p:cNvPicPr preferRelativeResize="0"/>
          <p:nvPr/>
        </p:nvPicPr>
        <p:blipFill>
          <a:blip r:embed="rId3">
            <a:alphaModFix/>
          </a:blip>
          <a:stretch>
            <a:fillRect/>
          </a:stretch>
        </p:blipFill>
        <p:spPr>
          <a:xfrm>
            <a:off x="848596" y="688829"/>
            <a:ext cx="400650" cy="400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14"/>
          <p:cNvPicPr preferRelativeResize="0"/>
          <p:nvPr/>
        </p:nvPicPr>
        <p:blipFill>
          <a:blip r:embed="rId3">
            <a:alphaModFix/>
          </a:blip>
          <a:stretch>
            <a:fillRect/>
          </a:stretch>
        </p:blipFill>
        <p:spPr>
          <a:xfrm>
            <a:off x="550500" y="1177800"/>
            <a:ext cx="7592351" cy="3976674"/>
          </a:xfrm>
          <a:prstGeom prst="rect">
            <a:avLst/>
          </a:prstGeom>
          <a:noFill/>
          <a:ln>
            <a:noFill/>
          </a:ln>
        </p:spPr>
      </p:pic>
      <p:sp>
        <p:nvSpPr>
          <p:cNvPr id="133" name="Google Shape;133;p14"/>
          <p:cNvSpPr txBox="1"/>
          <p:nvPr>
            <p:ph type="title"/>
          </p:nvPr>
        </p:nvSpPr>
        <p:spPr>
          <a:xfrm>
            <a:off x="195600" y="110975"/>
            <a:ext cx="8752800" cy="9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2.2</a:t>
            </a:r>
            <a:endParaRPr/>
          </a:p>
          <a:p>
            <a:pPr indent="0" lvl="0" marL="0" rtl="0" algn="l">
              <a:spcBef>
                <a:spcPts val="0"/>
              </a:spcBef>
              <a:spcAft>
                <a:spcPts val="0"/>
              </a:spcAft>
              <a:buNone/>
            </a:pPr>
            <a:r>
              <a:rPr lang="en" sz="1400"/>
              <a:t>Add</a:t>
            </a:r>
            <a:r>
              <a:rPr lang="en" sz="1400"/>
              <a:t> the following words to the concept map</a:t>
            </a:r>
            <a:endParaRPr sz="1400"/>
          </a:p>
          <a:p>
            <a:pPr indent="0" lvl="0" marL="0" rtl="0" algn="l">
              <a:spcBef>
                <a:spcPts val="0"/>
              </a:spcBef>
              <a:spcAft>
                <a:spcPts val="0"/>
              </a:spcAft>
              <a:buNone/>
            </a:pPr>
            <a:r>
              <a:rPr lang="en" sz="1400"/>
              <a:t>After that, add your own examples in the rectangles. Once all of the blank shapes are completed, where could you add Event-Driven Programming? What is it most related to? </a:t>
            </a:r>
            <a:endParaRPr sz="1400"/>
          </a:p>
        </p:txBody>
      </p:sp>
      <p:graphicFrame>
        <p:nvGraphicFramePr>
          <p:cNvPr id="134" name="Google Shape;134;p14"/>
          <p:cNvGraphicFramePr/>
          <p:nvPr/>
        </p:nvGraphicFramePr>
        <p:xfrm>
          <a:off x="4230150" y="185350"/>
          <a:ext cx="3000000" cy="3000000"/>
        </p:xfrm>
        <a:graphic>
          <a:graphicData uri="http://schemas.openxmlformats.org/drawingml/2006/table">
            <a:tbl>
              <a:tblPr>
                <a:noFill/>
                <a:tableStyleId>{2D5671C0-B155-4661-A999-A3C20E29FFE1}</a:tableStyleId>
              </a:tblPr>
              <a:tblGrid>
                <a:gridCol w="1350550"/>
                <a:gridCol w="1350550"/>
                <a:gridCol w="1350550"/>
              </a:tblGrid>
              <a:tr h="381000">
                <a:tc>
                  <a:txBody>
                    <a:bodyPr/>
                    <a:lstStyle/>
                    <a:p>
                      <a:pPr indent="0" lvl="0" marL="0" rtl="0" algn="l">
                        <a:spcBef>
                          <a:spcPts val="0"/>
                        </a:spcBef>
                        <a:spcAft>
                          <a:spcPts val="0"/>
                        </a:spcAft>
                        <a:buNone/>
                      </a:pPr>
                      <a:r>
                        <a:rPr lang="en"/>
                        <a:t>Input</a:t>
                      </a:r>
                      <a:endParaRPr/>
                    </a:p>
                  </a:txBody>
                  <a:tcPr marT="91425" marB="91425" marR="91425" marL="91425"/>
                </a:tc>
                <a:tc>
                  <a:txBody>
                    <a:bodyPr/>
                    <a:lstStyle/>
                    <a:p>
                      <a:pPr indent="0" lvl="0" marL="0" rtl="0" algn="l">
                        <a:spcBef>
                          <a:spcPts val="0"/>
                        </a:spcBef>
                        <a:spcAft>
                          <a:spcPts val="0"/>
                        </a:spcAft>
                        <a:buNone/>
                      </a:pPr>
                      <a:r>
                        <a:rPr lang="en"/>
                        <a:t>Output</a:t>
                      </a:r>
                      <a:endParaRPr/>
                    </a:p>
                  </a:txBody>
                  <a:tcPr marT="91425" marB="91425" marR="91425" marL="91425"/>
                </a:tc>
                <a:tc>
                  <a:txBody>
                    <a:bodyPr/>
                    <a:lstStyle/>
                    <a:p>
                      <a:pPr indent="0" lvl="0" marL="0" rtl="0" algn="l">
                        <a:spcBef>
                          <a:spcPts val="0"/>
                        </a:spcBef>
                        <a:spcAft>
                          <a:spcPts val="0"/>
                        </a:spcAft>
                        <a:buNone/>
                      </a:pPr>
                      <a:r>
                        <a:rPr lang="en"/>
                        <a:t>User Interface</a:t>
                      </a:r>
                      <a:endParaRPr/>
                    </a:p>
                  </a:txBody>
                  <a:tcPr marT="91425" marB="91425" marR="91425" marL="91425"/>
                </a:tc>
              </a:tr>
            </a:tbl>
          </a:graphicData>
        </a:graphic>
      </p:graphicFrame>
      <p:sp>
        <p:nvSpPr>
          <p:cNvPr id="135" name="Google Shape;135;p14"/>
          <p:cNvSpPr txBox="1"/>
          <p:nvPr/>
        </p:nvSpPr>
        <p:spPr>
          <a:xfrm>
            <a:off x="972275" y="4062725"/>
            <a:ext cx="1238400" cy="392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6" name="Google Shape;136;p14"/>
          <p:cNvSpPr txBox="1"/>
          <p:nvPr/>
        </p:nvSpPr>
        <p:spPr>
          <a:xfrm>
            <a:off x="2895625" y="4455125"/>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7" name="Google Shape;137;p14"/>
          <p:cNvSpPr txBox="1"/>
          <p:nvPr/>
        </p:nvSpPr>
        <p:spPr>
          <a:xfrm>
            <a:off x="4638550" y="4599025"/>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8" name="Google Shape;138;p14"/>
          <p:cNvSpPr txBox="1"/>
          <p:nvPr/>
        </p:nvSpPr>
        <p:spPr>
          <a:xfrm>
            <a:off x="6747075" y="3894900"/>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9" name="Google Shape;139;p14"/>
          <p:cNvSpPr txBox="1"/>
          <p:nvPr/>
        </p:nvSpPr>
        <p:spPr>
          <a:xfrm>
            <a:off x="6633250" y="2929650"/>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0" name="Google Shape;140;p14"/>
          <p:cNvSpPr txBox="1"/>
          <p:nvPr/>
        </p:nvSpPr>
        <p:spPr>
          <a:xfrm>
            <a:off x="6693050" y="2109775"/>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1" name="Google Shape;141;p14"/>
          <p:cNvSpPr txBox="1"/>
          <p:nvPr/>
        </p:nvSpPr>
        <p:spPr>
          <a:xfrm>
            <a:off x="5876950" y="1370175"/>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2" name="Google Shape;142;p14"/>
          <p:cNvSpPr txBox="1"/>
          <p:nvPr/>
        </p:nvSpPr>
        <p:spPr>
          <a:xfrm>
            <a:off x="4638550" y="2388288"/>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3" name="Google Shape;143;p14"/>
          <p:cNvSpPr txBox="1"/>
          <p:nvPr/>
        </p:nvSpPr>
        <p:spPr>
          <a:xfrm>
            <a:off x="4709925" y="3385638"/>
            <a:ext cx="123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4" name="Google Shape;144;p14"/>
          <p:cNvSpPr txBox="1"/>
          <p:nvPr/>
        </p:nvSpPr>
        <p:spPr>
          <a:xfrm>
            <a:off x="6398875" y="4375800"/>
            <a:ext cx="2442300" cy="53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44444"/>
                </a:solidFill>
              </a:rPr>
              <a:t>Then, add your own examples in the rectangles. </a:t>
            </a:r>
            <a:endParaRPr>
              <a:solidFill>
                <a:srgbClr val="44444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5"/>
          <p:cNvSpPr txBox="1"/>
          <p:nvPr>
            <p:ph type="title"/>
          </p:nvPr>
        </p:nvSpPr>
        <p:spPr>
          <a:xfrm>
            <a:off x="438150" y="388400"/>
            <a:ext cx="83388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2.3</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2000"/>
              <a:t>Use the </a:t>
            </a:r>
            <a:r>
              <a:rPr lang="en" sz="2000" u="sng">
                <a:solidFill>
                  <a:schemeClr val="hlink"/>
                </a:solidFill>
                <a:hlinkClick r:id="rId3"/>
              </a:rPr>
              <a:t>2.3 lesson page</a:t>
            </a:r>
            <a:r>
              <a:rPr lang="en" sz="2000"/>
              <a:t> to find and write down the definition and examples of each vocab word:</a:t>
            </a:r>
            <a:endParaRPr sz="2000"/>
          </a:p>
        </p:txBody>
      </p:sp>
      <p:graphicFrame>
        <p:nvGraphicFramePr>
          <p:cNvPr id="150" name="Google Shape;150;p15"/>
          <p:cNvGraphicFramePr/>
          <p:nvPr/>
        </p:nvGraphicFramePr>
        <p:xfrm>
          <a:off x="362206" y="2337308"/>
          <a:ext cx="3000000" cy="3000000"/>
        </p:xfrm>
        <a:graphic>
          <a:graphicData uri="http://schemas.openxmlformats.org/drawingml/2006/table">
            <a:tbl>
              <a:tblPr>
                <a:noFill/>
                <a:tableStyleId>{2D5671C0-B155-4661-A999-A3C20E29FFE1}</a:tableStyleId>
              </a:tblPr>
              <a:tblGrid>
                <a:gridCol w="1505750"/>
                <a:gridCol w="2341800"/>
                <a:gridCol w="2286025"/>
                <a:gridCol w="2286025"/>
              </a:tblGrid>
              <a:tr h="248650">
                <a:tc>
                  <a:txBody>
                    <a:bodyPr/>
                    <a:lstStyle/>
                    <a:p>
                      <a:pPr indent="0" lvl="0" marL="0" rtl="0" algn="l">
                        <a:spcBef>
                          <a:spcPts val="0"/>
                        </a:spcBef>
                        <a:spcAft>
                          <a:spcPts val="0"/>
                        </a:spcAft>
                        <a:buNone/>
                      </a:pPr>
                      <a:r>
                        <a:rPr b="1" lang="en" sz="1200"/>
                        <a:t>Word</a:t>
                      </a:r>
                      <a:endParaRPr b="1" sz="1200"/>
                    </a:p>
                  </a:txBody>
                  <a:tcPr marT="46750" marB="46750" marR="107550" marL="107550">
                    <a:solidFill>
                      <a:srgbClr val="9FC5E8"/>
                    </a:solidFill>
                  </a:tcPr>
                </a:tc>
                <a:tc>
                  <a:txBody>
                    <a:bodyPr/>
                    <a:lstStyle/>
                    <a:p>
                      <a:pPr indent="0" lvl="0" marL="0" rtl="0" algn="l">
                        <a:spcBef>
                          <a:spcPts val="0"/>
                        </a:spcBef>
                        <a:spcAft>
                          <a:spcPts val="0"/>
                        </a:spcAft>
                        <a:buNone/>
                      </a:pPr>
                      <a:r>
                        <a:rPr b="1" lang="en" sz="1200"/>
                        <a:t>Definition</a:t>
                      </a:r>
                      <a:endParaRPr b="1" sz="1200"/>
                    </a:p>
                  </a:txBody>
                  <a:tcPr marT="46750" marB="46750" marR="107550" marL="107550">
                    <a:solidFill>
                      <a:srgbClr val="9FC5E8"/>
                    </a:solidFill>
                  </a:tcPr>
                </a:tc>
                <a:tc>
                  <a:txBody>
                    <a:bodyPr/>
                    <a:lstStyle/>
                    <a:p>
                      <a:pPr indent="0" lvl="0" marL="0" rtl="0" algn="l">
                        <a:spcBef>
                          <a:spcPts val="0"/>
                        </a:spcBef>
                        <a:spcAft>
                          <a:spcPts val="0"/>
                        </a:spcAft>
                        <a:buNone/>
                      </a:pPr>
                      <a:r>
                        <a:rPr b="1" lang="en" sz="1200"/>
                        <a:t>Example(s) / Images / Links</a:t>
                      </a:r>
                      <a:endParaRPr b="1" sz="1200"/>
                    </a:p>
                  </a:txBody>
                  <a:tcPr marT="46750" marB="46750" marR="107550" marL="107550">
                    <a:solidFill>
                      <a:srgbClr val="9FC5E8"/>
                    </a:solidFill>
                  </a:tcPr>
                </a:tc>
                <a:tc>
                  <a:txBody>
                    <a:bodyPr/>
                    <a:lstStyle/>
                    <a:p>
                      <a:pPr indent="0" lvl="0" marL="0" rtl="0" algn="l">
                        <a:spcBef>
                          <a:spcPts val="0"/>
                        </a:spcBef>
                        <a:spcAft>
                          <a:spcPts val="0"/>
                        </a:spcAft>
                        <a:buNone/>
                      </a:pPr>
                      <a:r>
                        <a:rPr b="1" lang="en" sz="1200"/>
                        <a:t>Everyday Connections from Your Own Life</a:t>
                      </a:r>
                      <a:endParaRPr b="1" sz="1200"/>
                    </a:p>
                  </a:txBody>
                  <a:tcPr marT="46750" marB="46750" marR="107550" marL="107550">
                    <a:solidFill>
                      <a:srgbClr val="9FC5E8"/>
                    </a:solidFill>
                  </a:tcPr>
                </a:tc>
              </a:tr>
              <a:tr h="241400">
                <a:tc>
                  <a:txBody>
                    <a:bodyPr/>
                    <a:lstStyle/>
                    <a:p>
                      <a:pPr indent="0" lvl="0" marL="0" rtl="0" algn="l">
                        <a:lnSpc>
                          <a:spcPct val="115000"/>
                        </a:lnSpc>
                        <a:spcBef>
                          <a:spcPts val="0"/>
                        </a:spcBef>
                        <a:spcAft>
                          <a:spcPts val="0"/>
                        </a:spcAft>
                        <a:buNone/>
                      </a:pPr>
                      <a:r>
                        <a:rPr lang="en" sz="1200"/>
                        <a:t>algorithm</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r>
              <a:tr h="241400">
                <a:tc>
                  <a:txBody>
                    <a:bodyPr/>
                    <a:lstStyle/>
                    <a:p>
                      <a:pPr indent="0" lvl="0" marL="0" rtl="0" algn="l">
                        <a:lnSpc>
                          <a:spcPct val="115000"/>
                        </a:lnSpc>
                        <a:spcBef>
                          <a:spcPts val="0"/>
                        </a:spcBef>
                        <a:spcAft>
                          <a:spcPts val="0"/>
                        </a:spcAft>
                        <a:buNone/>
                      </a:pPr>
                      <a:r>
                        <a:rPr lang="en" sz="1200"/>
                        <a:t>sequence</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r>
              <a:tr h="241400">
                <a:tc>
                  <a:txBody>
                    <a:bodyPr/>
                    <a:lstStyle/>
                    <a:p>
                      <a:pPr indent="0" lvl="0" marL="0" rtl="0" algn="l">
                        <a:lnSpc>
                          <a:spcPct val="115000"/>
                        </a:lnSpc>
                        <a:spcBef>
                          <a:spcPts val="0"/>
                        </a:spcBef>
                        <a:spcAft>
                          <a:spcPts val="0"/>
                        </a:spcAft>
                        <a:buNone/>
                      </a:pPr>
                      <a:r>
                        <a:rPr lang="en" sz="1200"/>
                        <a:t>selection</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r>
              <a:tr h="241400">
                <a:tc>
                  <a:txBody>
                    <a:bodyPr/>
                    <a:lstStyle/>
                    <a:p>
                      <a:pPr indent="0" lvl="0" marL="0" rtl="0" algn="l">
                        <a:lnSpc>
                          <a:spcPct val="115000"/>
                        </a:lnSpc>
                        <a:spcBef>
                          <a:spcPts val="0"/>
                        </a:spcBef>
                        <a:spcAft>
                          <a:spcPts val="0"/>
                        </a:spcAft>
                        <a:buNone/>
                      </a:pPr>
                      <a:r>
                        <a:rPr lang="en" sz="1200"/>
                        <a:t>repetition (or iteration)</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r>
              <a:tr h="241400">
                <a:tc>
                  <a:txBody>
                    <a:bodyPr/>
                    <a:lstStyle/>
                    <a:p>
                      <a:pPr indent="0" lvl="0" marL="0" rtl="0" algn="l">
                        <a:lnSpc>
                          <a:spcPct val="115000"/>
                        </a:lnSpc>
                        <a:spcBef>
                          <a:spcPts val="0"/>
                        </a:spcBef>
                        <a:spcAft>
                          <a:spcPts val="0"/>
                        </a:spcAft>
                        <a:buNone/>
                      </a:pPr>
                      <a:r>
                        <a:rPr lang="en" sz="1200"/>
                        <a:t>pseudocode</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c>
                  <a:txBody>
                    <a:bodyPr/>
                    <a:lstStyle/>
                    <a:p>
                      <a:pPr indent="0" lvl="0" marL="0" rtl="0" algn="l">
                        <a:lnSpc>
                          <a:spcPct val="115000"/>
                        </a:lnSpc>
                        <a:spcBef>
                          <a:spcPts val="0"/>
                        </a:spcBef>
                        <a:spcAft>
                          <a:spcPts val="0"/>
                        </a:spcAft>
                        <a:buNone/>
                      </a:pPr>
                      <a:r>
                        <a:t/>
                      </a:r>
                      <a:endParaRPr sz="1200"/>
                    </a:p>
                  </a:txBody>
                  <a:tcPr marT="46750" marB="46750" marR="107550" marL="10755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6"/>
          <p:cNvSpPr txBox="1"/>
          <p:nvPr>
            <p:ph type="title"/>
          </p:nvPr>
        </p:nvSpPr>
        <p:spPr>
          <a:xfrm>
            <a:off x="311700" y="252125"/>
            <a:ext cx="8520600" cy="106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2.4</a:t>
            </a:r>
            <a:endParaRPr/>
          </a:p>
          <a:p>
            <a:pPr indent="0" lvl="0" marL="0" rtl="0" algn="l">
              <a:spcBef>
                <a:spcPts val="0"/>
              </a:spcBef>
              <a:spcAft>
                <a:spcPts val="0"/>
              </a:spcAft>
              <a:buNone/>
            </a:pPr>
            <a:r>
              <a:rPr lang="en"/>
              <a:t>Describe a process </a:t>
            </a:r>
            <a:r>
              <a:rPr lang="en"/>
              <a:t>within</a:t>
            </a:r>
            <a:r>
              <a:rPr lang="en"/>
              <a:t> your favorite app using these key vocabulary words.</a:t>
            </a:r>
            <a:endParaRPr/>
          </a:p>
        </p:txBody>
      </p:sp>
      <p:sp>
        <p:nvSpPr>
          <p:cNvPr id="156" name="Google Shape;156;p16"/>
          <p:cNvSpPr txBox="1"/>
          <p:nvPr>
            <p:ph idx="1" type="body"/>
          </p:nvPr>
        </p:nvSpPr>
        <p:spPr>
          <a:xfrm>
            <a:off x="311700" y="2404375"/>
            <a:ext cx="8520600" cy="235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process that occurs in my favorite app is…</a:t>
            </a:r>
            <a:endParaRPr/>
          </a:p>
          <a:p>
            <a:pPr indent="0" lvl="0" marL="0" rtl="0" algn="l">
              <a:spcBef>
                <a:spcPts val="1600"/>
              </a:spcBef>
              <a:spcAft>
                <a:spcPts val="1600"/>
              </a:spcAft>
              <a:buNone/>
            </a:pPr>
            <a:r>
              <a:rPr lang="en"/>
              <a:t>During that process...</a:t>
            </a:r>
            <a:endParaRPr/>
          </a:p>
        </p:txBody>
      </p:sp>
      <p:graphicFrame>
        <p:nvGraphicFramePr>
          <p:cNvPr id="157" name="Google Shape;157;p16"/>
          <p:cNvGraphicFramePr/>
          <p:nvPr/>
        </p:nvGraphicFramePr>
        <p:xfrm>
          <a:off x="2762250" y="1826075"/>
          <a:ext cx="3000000" cy="3000000"/>
        </p:xfrm>
        <a:graphic>
          <a:graphicData uri="http://schemas.openxmlformats.org/drawingml/2006/table">
            <a:tbl>
              <a:tblPr>
                <a:noFill/>
                <a:tableStyleId>{2D5671C0-B155-4661-A999-A3C20E29FFE1}</a:tableStyleId>
              </a:tblPr>
              <a:tblGrid>
                <a:gridCol w="1809750"/>
                <a:gridCol w="1809750"/>
              </a:tblGrid>
              <a:tr h="381000">
                <a:tc>
                  <a:txBody>
                    <a:bodyPr/>
                    <a:lstStyle/>
                    <a:p>
                      <a:pPr indent="0" lvl="0" marL="0" rtl="0" algn="l">
                        <a:spcBef>
                          <a:spcPts val="0"/>
                        </a:spcBef>
                        <a:spcAft>
                          <a:spcPts val="0"/>
                        </a:spcAft>
                        <a:buNone/>
                      </a:pPr>
                      <a:r>
                        <a:rPr lang="en"/>
                        <a:t>if/else</a:t>
                      </a:r>
                      <a:endParaRPr/>
                    </a:p>
                  </a:txBody>
                  <a:tcPr marT="91425" marB="91425" marR="91425" marL="91425"/>
                </a:tc>
                <a:tc>
                  <a:txBody>
                    <a:bodyPr/>
                    <a:lstStyle/>
                    <a:p>
                      <a:pPr indent="0" lvl="0" marL="0" rtl="0" algn="l">
                        <a:spcBef>
                          <a:spcPts val="0"/>
                        </a:spcBef>
                        <a:spcAft>
                          <a:spcPts val="0"/>
                        </a:spcAft>
                        <a:buNone/>
                      </a:pPr>
                      <a:r>
                        <a:rPr lang="en"/>
                        <a:t>conditional</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